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44"/>
  </p:notesMasterIdLst>
  <p:handoutMasterIdLst>
    <p:handoutMasterId r:id="rId45"/>
  </p:handoutMasterIdLst>
  <p:sldIdLst>
    <p:sldId id="326" r:id="rId5"/>
    <p:sldId id="461" r:id="rId6"/>
    <p:sldId id="489" r:id="rId7"/>
    <p:sldId id="386" r:id="rId8"/>
    <p:sldId id="452" r:id="rId9"/>
    <p:sldId id="422" r:id="rId10"/>
    <p:sldId id="391" r:id="rId11"/>
    <p:sldId id="424" r:id="rId12"/>
    <p:sldId id="471" r:id="rId13"/>
    <p:sldId id="450" r:id="rId14"/>
    <p:sldId id="328" r:id="rId15"/>
    <p:sldId id="399" r:id="rId16"/>
    <p:sldId id="436" r:id="rId17"/>
    <p:sldId id="404" r:id="rId18"/>
    <p:sldId id="464" r:id="rId19"/>
    <p:sldId id="442" r:id="rId20"/>
    <p:sldId id="487" r:id="rId21"/>
    <p:sldId id="434" r:id="rId22"/>
    <p:sldId id="437" r:id="rId23"/>
    <p:sldId id="413" r:id="rId24"/>
    <p:sldId id="405" r:id="rId25"/>
    <p:sldId id="439" r:id="rId26"/>
    <p:sldId id="412" r:id="rId27"/>
    <p:sldId id="420" r:id="rId28"/>
    <p:sldId id="445" r:id="rId29"/>
    <p:sldId id="419" r:id="rId30"/>
    <p:sldId id="488" r:id="rId31"/>
    <p:sldId id="447" r:id="rId32"/>
    <p:sldId id="428" r:id="rId33"/>
    <p:sldId id="448" r:id="rId34"/>
    <p:sldId id="449" r:id="rId35"/>
    <p:sldId id="397" r:id="rId36"/>
    <p:sldId id="340" r:id="rId37"/>
    <p:sldId id="484" r:id="rId38"/>
    <p:sldId id="485" r:id="rId39"/>
    <p:sldId id="486" r:id="rId40"/>
    <p:sldId id="476" r:id="rId41"/>
    <p:sldId id="490" r:id="rId42"/>
    <p:sldId id="477" r:id="rId43"/>
  </p:sldIdLst>
  <p:sldSz cx="9144000" cy="6858000" type="screen4x3"/>
  <p:notesSz cx="6789738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nka Jakomin" initials="AJ" lastIdx="35" clrIdx="0">
    <p:extLst/>
  </p:cmAuthor>
  <p:cmAuthor id="2" name="Tina Šubic Konda" initials="TŠK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7221"/>
    <a:srgbClr val="D95421"/>
    <a:srgbClr val="71685A"/>
    <a:srgbClr val="009199"/>
    <a:srgbClr val="D85421"/>
    <a:srgbClr val="E0BE4A"/>
    <a:srgbClr val="71680A"/>
    <a:srgbClr val="000000"/>
    <a:srgbClr val="D12824"/>
    <a:srgbClr val="E57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Srednji slog 3 – poudarek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01" autoAdjust="0"/>
    <p:restoredTop sz="94774" autoAdjust="0"/>
  </p:normalViewPr>
  <p:slideViewPr>
    <p:cSldViewPr snapToGrid="0" snapToObjects="1">
      <p:cViewPr varScale="1">
        <p:scale>
          <a:sx n="81" d="100"/>
          <a:sy n="81" d="100"/>
        </p:scale>
        <p:origin x="-90" y="-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zornizaokolje.si/" TargetMode="External"/><Relationship Id="rId1" Type="http://schemas.openxmlformats.org/officeDocument/2006/relationships/hyperlink" Target="mailto:pozornizaokolje@gmail.com" TargetMode="External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pozornizaokolje" TargetMode="External"/><Relationship Id="rId2" Type="http://schemas.openxmlformats.org/officeDocument/2006/relationships/hyperlink" Target="https://www.facebook.com/pozorni.za.okolje" TargetMode="External"/><Relationship Id="rId1" Type="http://schemas.openxmlformats.org/officeDocument/2006/relationships/hyperlink" Target="http://www.pozornizaokolje.si/" TargetMode="Externa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ka.si/a/72456" TargetMode="External"/><Relationship Id="rId2" Type="http://schemas.openxmlformats.org/officeDocument/2006/relationships/hyperlink" Target="mailto:milena.prsa@pristop.si" TargetMode="External"/><Relationship Id="rId1" Type="http://schemas.openxmlformats.org/officeDocument/2006/relationships/hyperlink" Target="http://www.wetransfer.com/" TargetMode="External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zornizaokolje.si/" TargetMode="External"/><Relationship Id="rId1" Type="http://schemas.openxmlformats.org/officeDocument/2006/relationships/hyperlink" Target="mailto:pozornizaokolje@gmail.com" TargetMode="External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pozornizaokolje" TargetMode="External"/><Relationship Id="rId2" Type="http://schemas.openxmlformats.org/officeDocument/2006/relationships/hyperlink" Target="https://www.facebook.com/pozorni.za.okolje" TargetMode="External"/><Relationship Id="rId1" Type="http://schemas.openxmlformats.org/officeDocument/2006/relationships/hyperlink" Target="http://www.pozornizaokolje.si/" TargetMode="External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hyperlink" Target="mailto:milena.prsa@pristop.si" TargetMode="External"/><Relationship Id="rId2" Type="http://schemas.openxmlformats.org/officeDocument/2006/relationships/hyperlink" Target="http://www.wetransfer.com/" TargetMode="External"/><Relationship Id="rId1" Type="http://schemas.openxmlformats.org/officeDocument/2006/relationships/hyperlink" Target="https://www.1ka.si/a/72456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3EA03C-026E-4A31-B613-DCED99740C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08CF1EE0-B9F8-48DB-A687-CD0005E96B60}">
      <dgm:prSet phldrT="[Text]" custT="1"/>
      <dgm:spPr>
        <a:solidFill>
          <a:srgbClr val="E0BE4A"/>
        </a:solidFill>
      </dgm:spPr>
      <dgm:t>
        <a:bodyPr/>
        <a:lstStyle/>
        <a:p>
          <a:pPr algn="ctr"/>
          <a:r>
            <a:rPr lang="sl-SI" sz="3200" b="1" dirty="0" smtClean="0">
              <a:latin typeface="Cambria" panose="02040503050406030204" pitchFamily="18" charset="0"/>
            </a:rPr>
            <a:t>Zakaj tako široka krovna tema?</a:t>
          </a:r>
          <a:endParaRPr lang="sl-SI" sz="2800" b="1" dirty="0" smtClean="0">
            <a:latin typeface="Cambria" panose="02040503050406030204" pitchFamily="18" charset="0"/>
          </a:endParaRPr>
        </a:p>
        <a:p>
          <a:pPr algn="ctr"/>
          <a:r>
            <a:rPr lang="sl-SI" sz="2400" b="1" dirty="0" smtClean="0">
              <a:latin typeface="Cambria" panose="02040503050406030204" pitchFamily="18" charset="0"/>
            </a:rPr>
            <a:t>Omogoča načrtovanje in izvajanje kreativnih in inovativnih aktivnosti na številnih področjih: </a:t>
          </a:r>
          <a:r>
            <a:rPr lang="sl-SI" sz="2400" dirty="0" smtClean="0">
              <a:latin typeface="Cambria" panose="02040503050406030204" pitchFamily="18" charset="0"/>
            </a:rPr>
            <a:t>varčevanje z vodo, prihranki pri ogrevanju prostorov, ločevanje odpadkov, manjša poraba papirja, prevoz v šolo s kolesi, itd.   </a:t>
          </a:r>
          <a:endParaRPr lang="en-GB" sz="2400" b="1" dirty="0">
            <a:latin typeface="Cambria" panose="02040503050406030204" pitchFamily="18" charset="0"/>
          </a:endParaRPr>
        </a:p>
      </dgm:t>
    </dgm:pt>
    <dgm:pt modelId="{9EFC3C03-9129-41F3-8125-E49F0E53E1BA}" type="parTrans" cxnId="{49B8F1FA-303A-4366-81FC-42C0027CC341}">
      <dgm:prSet/>
      <dgm:spPr/>
      <dgm:t>
        <a:bodyPr/>
        <a:lstStyle/>
        <a:p>
          <a:endParaRPr lang="en-GB"/>
        </a:p>
      </dgm:t>
    </dgm:pt>
    <dgm:pt modelId="{F5CF5F3D-D57F-4741-8766-8C8EE879BB35}" type="sibTrans" cxnId="{49B8F1FA-303A-4366-81FC-42C0027CC341}">
      <dgm:prSet/>
      <dgm:spPr/>
      <dgm:t>
        <a:bodyPr/>
        <a:lstStyle/>
        <a:p>
          <a:endParaRPr lang="en-GB"/>
        </a:p>
      </dgm:t>
    </dgm:pt>
    <dgm:pt modelId="{09AA0224-E1ED-416B-A6D1-52FD3589EC9A}" type="pres">
      <dgm:prSet presAssocID="{BF3EA03C-026E-4A31-B613-DCED99740C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CCC510C-9915-4C89-897B-952419710222}" type="pres">
      <dgm:prSet presAssocID="{08CF1EE0-B9F8-48DB-A687-CD0005E96B60}" presName="parentText" presStyleLbl="node1" presStyleIdx="0" presStyleCnt="1" custScaleY="113729" custLinFactNeighborY="-469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DB3AD39-6A5F-4CE9-AD54-1247BE4A3C7A}" type="presOf" srcId="{08CF1EE0-B9F8-48DB-A687-CD0005E96B60}" destId="{FCCC510C-9915-4C89-897B-952419710222}" srcOrd="0" destOrd="0" presId="urn:microsoft.com/office/officeart/2005/8/layout/vList2"/>
    <dgm:cxn modelId="{8BCC245E-FD3D-43A7-B79D-AAC0926D21B7}" type="presOf" srcId="{BF3EA03C-026E-4A31-B613-DCED99740C0A}" destId="{09AA0224-E1ED-416B-A6D1-52FD3589EC9A}" srcOrd="0" destOrd="0" presId="urn:microsoft.com/office/officeart/2005/8/layout/vList2"/>
    <dgm:cxn modelId="{49B8F1FA-303A-4366-81FC-42C0027CC341}" srcId="{BF3EA03C-026E-4A31-B613-DCED99740C0A}" destId="{08CF1EE0-B9F8-48DB-A687-CD0005E96B60}" srcOrd="0" destOrd="0" parTransId="{9EFC3C03-9129-41F3-8125-E49F0E53E1BA}" sibTransId="{F5CF5F3D-D57F-4741-8766-8C8EE879BB35}"/>
    <dgm:cxn modelId="{7BBFD95B-2281-4ABE-BC5F-F6F643FB7971}" type="presParOf" srcId="{09AA0224-E1ED-416B-A6D1-52FD3589EC9A}" destId="{FCCC510C-9915-4C89-897B-9524197102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B07A1B7-5BBE-4D8F-94F3-691DDCCE4D7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4D5A3DE-39D0-4F7A-8D6A-712254F57FAA}">
      <dgm:prSet phldrT="[Text]" custT="1"/>
      <dgm:spPr>
        <a:solidFill>
          <a:srgbClr val="D85421"/>
        </a:solidFill>
      </dgm:spPr>
      <dgm:t>
        <a:bodyPr/>
        <a:lstStyle/>
        <a:p>
          <a:pPr marL="57150" indent="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sl-SI" sz="2400" dirty="0" smtClean="0">
              <a:latin typeface="Cambria" panose="02040503050406030204" pitchFamily="18" charset="0"/>
            </a:rPr>
            <a:t>Šola krepi svojo prepoznavnost kot okoljsko osveščena šola med bodočimi dijaki in posledično predstavlja dodaten razlog za devetošolce, da se vpišejo na šolo. </a:t>
          </a:r>
          <a:endParaRPr lang="en-GB" sz="2400" dirty="0">
            <a:latin typeface="Cambria" panose="02040503050406030204" pitchFamily="18" charset="0"/>
          </a:endParaRPr>
        </a:p>
      </dgm:t>
    </dgm:pt>
    <dgm:pt modelId="{30A868C2-E45C-4550-AADB-AF11C052AC70}" type="parTrans" cxnId="{E7BB21D2-591C-44F6-A0D9-6AD3E14132A3}">
      <dgm:prSet/>
      <dgm:spPr/>
      <dgm:t>
        <a:bodyPr/>
        <a:lstStyle/>
        <a:p>
          <a:endParaRPr lang="en-GB"/>
        </a:p>
      </dgm:t>
    </dgm:pt>
    <dgm:pt modelId="{9E95989D-51A8-4459-AC2E-9D867FBC009A}" type="sibTrans" cxnId="{E7BB21D2-591C-44F6-A0D9-6AD3E14132A3}">
      <dgm:prSet/>
      <dgm:spPr/>
      <dgm:t>
        <a:bodyPr/>
        <a:lstStyle/>
        <a:p>
          <a:endParaRPr lang="en-GB"/>
        </a:p>
      </dgm:t>
    </dgm:pt>
    <dgm:pt modelId="{1EA1251D-2A8A-49C9-9FBF-7C31FAC0CCD0}">
      <dgm:prSet phldrT="[Text]" custT="1"/>
      <dgm:spPr>
        <a:solidFill>
          <a:srgbClr val="E0BE4A"/>
        </a:solidFill>
      </dgm:spPr>
      <dgm:t>
        <a:bodyPr/>
        <a:lstStyle/>
        <a:p>
          <a:pPr marL="57150" indent="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sl-SI" sz="2400" dirty="0" err="1" smtClean="0">
              <a:latin typeface="Cambria" panose="02040503050406030204" pitchFamily="18" charset="0"/>
            </a:rPr>
            <a:t>EKObum</a:t>
          </a:r>
          <a:r>
            <a:rPr lang="sl-SI" sz="2400" dirty="0" smtClean="0">
              <a:latin typeface="Cambria" panose="02040503050406030204" pitchFamily="18" charset="0"/>
            </a:rPr>
            <a:t> predstavitev aktivnosti šole v okviru PZO na šolah popestri program aktivnosti v času informativnih dni.</a:t>
          </a:r>
          <a:endParaRPr lang="en-GB" sz="2400" dirty="0">
            <a:latin typeface="Cambria" panose="02040503050406030204" pitchFamily="18" charset="0"/>
          </a:endParaRPr>
        </a:p>
      </dgm:t>
    </dgm:pt>
    <dgm:pt modelId="{F3E7714F-5567-4EF1-896D-6D977ED6B81F}" type="parTrans" cxnId="{CCA9D69D-8C35-4B3A-936D-AB290C9FD842}">
      <dgm:prSet/>
      <dgm:spPr/>
      <dgm:t>
        <a:bodyPr/>
        <a:lstStyle/>
        <a:p>
          <a:endParaRPr lang="en-GB"/>
        </a:p>
      </dgm:t>
    </dgm:pt>
    <dgm:pt modelId="{DC02B627-2F97-4C32-9F45-3BE8AD5A249A}" type="sibTrans" cxnId="{CCA9D69D-8C35-4B3A-936D-AB290C9FD842}">
      <dgm:prSet/>
      <dgm:spPr/>
      <dgm:t>
        <a:bodyPr/>
        <a:lstStyle/>
        <a:p>
          <a:endParaRPr lang="en-GB"/>
        </a:p>
      </dgm:t>
    </dgm:pt>
    <dgm:pt modelId="{1B534DB6-F98C-44E0-B9BE-6F5211716357}" type="pres">
      <dgm:prSet presAssocID="{2B07A1B7-5BBE-4D8F-94F3-691DDCCE4D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E8B50AF-415F-4B17-85EA-91BF6BA4D481}" type="pres">
      <dgm:prSet presAssocID="{1EA1251D-2A8A-49C9-9FBF-7C31FAC0CCD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299407-11F0-44C5-ABBC-32FB931AB4F2}" type="pres">
      <dgm:prSet presAssocID="{DC02B627-2F97-4C32-9F45-3BE8AD5A249A}" presName="spacer" presStyleCnt="0"/>
      <dgm:spPr/>
    </dgm:pt>
    <dgm:pt modelId="{2F980207-B199-4FA2-BC5B-FAE23AEFBE9D}" type="pres">
      <dgm:prSet presAssocID="{14D5A3DE-39D0-4F7A-8D6A-712254F57FAA}" presName="parentText" presStyleLbl="node1" presStyleIdx="1" presStyleCnt="2" custLinFactY="1191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BA9209B-7E00-4FD2-ACF0-8EF3FAC10DB0}" type="presOf" srcId="{2B07A1B7-5BBE-4D8F-94F3-691DDCCE4D79}" destId="{1B534DB6-F98C-44E0-B9BE-6F5211716357}" srcOrd="0" destOrd="0" presId="urn:microsoft.com/office/officeart/2005/8/layout/vList2"/>
    <dgm:cxn modelId="{CCA9D69D-8C35-4B3A-936D-AB290C9FD842}" srcId="{2B07A1B7-5BBE-4D8F-94F3-691DDCCE4D79}" destId="{1EA1251D-2A8A-49C9-9FBF-7C31FAC0CCD0}" srcOrd="0" destOrd="0" parTransId="{F3E7714F-5567-4EF1-896D-6D977ED6B81F}" sibTransId="{DC02B627-2F97-4C32-9F45-3BE8AD5A249A}"/>
    <dgm:cxn modelId="{E7BB21D2-591C-44F6-A0D9-6AD3E14132A3}" srcId="{2B07A1B7-5BBE-4D8F-94F3-691DDCCE4D79}" destId="{14D5A3DE-39D0-4F7A-8D6A-712254F57FAA}" srcOrd="1" destOrd="0" parTransId="{30A868C2-E45C-4550-AADB-AF11C052AC70}" sibTransId="{9E95989D-51A8-4459-AC2E-9D867FBC009A}"/>
    <dgm:cxn modelId="{94573230-7FD3-4080-940B-2BF357E5DBDA}" type="presOf" srcId="{14D5A3DE-39D0-4F7A-8D6A-712254F57FAA}" destId="{2F980207-B199-4FA2-BC5B-FAE23AEFBE9D}" srcOrd="0" destOrd="0" presId="urn:microsoft.com/office/officeart/2005/8/layout/vList2"/>
    <dgm:cxn modelId="{48EC4089-14EC-4E16-89F2-450132F6876C}" type="presOf" srcId="{1EA1251D-2A8A-49C9-9FBF-7C31FAC0CCD0}" destId="{3E8B50AF-415F-4B17-85EA-91BF6BA4D481}" srcOrd="0" destOrd="0" presId="urn:microsoft.com/office/officeart/2005/8/layout/vList2"/>
    <dgm:cxn modelId="{3394AB40-BE46-42F9-AD4B-856ED5B96DE5}" type="presParOf" srcId="{1B534DB6-F98C-44E0-B9BE-6F5211716357}" destId="{3E8B50AF-415F-4B17-85EA-91BF6BA4D481}" srcOrd="0" destOrd="0" presId="urn:microsoft.com/office/officeart/2005/8/layout/vList2"/>
    <dgm:cxn modelId="{15F978D8-0B0C-4483-A8F4-C862739799AE}" type="presParOf" srcId="{1B534DB6-F98C-44E0-B9BE-6F5211716357}" destId="{F2299407-11F0-44C5-ABBC-32FB931AB4F2}" srcOrd="1" destOrd="0" presId="urn:microsoft.com/office/officeart/2005/8/layout/vList2"/>
    <dgm:cxn modelId="{4C790181-F26B-4355-BBAB-96A21B5D2881}" type="presParOf" srcId="{1B534DB6-F98C-44E0-B9BE-6F5211716357}" destId="{2F980207-B199-4FA2-BC5B-FAE23AEFBE9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D9EA2BA-8021-451D-80F1-AB54C82A97B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CC79D0-B198-4FDF-B772-A7C71297528F}">
      <dgm:prSet custT="1"/>
      <dgm:spPr>
        <a:solidFill>
          <a:srgbClr val="D85421">
            <a:alpha val="70000"/>
          </a:srgbClr>
        </a:solidFill>
      </dgm:spPr>
      <dgm:t>
        <a:bodyPr/>
        <a:lstStyle/>
        <a:p>
          <a:pPr rtl="0"/>
          <a:r>
            <a:rPr lang="sl-SI" sz="1200" noProof="0" dirty="0" smtClean="0">
              <a:latin typeface="Cambria" panose="02040503050406030204" pitchFamily="18" charset="0"/>
            </a:rPr>
            <a:t>Šole na informativnih dnevih predstavijo svoje aktivnosti za zmanjševanje </a:t>
          </a:r>
          <a:r>
            <a:rPr lang="sl-SI" sz="1200" noProof="0" dirty="0" err="1" smtClean="0">
              <a:latin typeface="Cambria" panose="02040503050406030204" pitchFamily="18" charset="0"/>
            </a:rPr>
            <a:t>ogljičnega</a:t>
          </a:r>
          <a:r>
            <a:rPr lang="sl-SI" sz="1200" noProof="0" dirty="0" smtClean="0">
              <a:latin typeface="Cambria" panose="02040503050406030204" pitchFamily="18" charset="0"/>
            </a:rPr>
            <a:t> odtisa in o odgovorni drži šole do okolja osveščajo devetošolce ter jim šolo predstavijo tudi skozi ta vidik. </a:t>
          </a:r>
          <a:endParaRPr lang="sl-SI" sz="1200" noProof="0" dirty="0">
            <a:latin typeface="Cambria" panose="02040503050406030204" pitchFamily="18" charset="0"/>
          </a:endParaRPr>
        </a:p>
      </dgm:t>
    </dgm:pt>
    <dgm:pt modelId="{A57CE962-50AF-41FA-B01A-9809657B8F0C}" type="parTrans" cxnId="{21A27846-8AA3-4C87-AB18-F8F82021370B}">
      <dgm:prSet/>
      <dgm:spPr/>
      <dgm:t>
        <a:bodyPr/>
        <a:lstStyle/>
        <a:p>
          <a:endParaRPr lang="en-US"/>
        </a:p>
      </dgm:t>
    </dgm:pt>
    <dgm:pt modelId="{9248F81B-9998-4B66-B84F-1D3BD5FDB00C}" type="sibTrans" cxnId="{21A27846-8AA3-4C87-AB18-F8F82021370B}">
      <dgm:prSet/>
      <dgm:spPr/>
      <dgm:t>
        <a:bodyPr/>
        <a:lstStyle/>
        <a:p>
          <a:endParaRPr lang="en-US"/>
        </a:p>
      </dgm:t>
    </dgm:pt>
    <dgm:pt modelId="{B5607574-B41B-45A4-9A1A-0AE3FA21B649}">
      <dgm:prSet custT="1"/>
      <dgm:spPr>
        <a:solidFill>
          <a:srgbClr val="D85421">
            <a:alpha val="70000"/>
          </a:srgbClr>
        </a:solidFill>
      </dgm:spPr>
      <dgm:t>
        <a:bodyPr/>
        <a:lstStyle/>
        <a:p>
          <a:pPr rtl="0"/>
          <a:r>
            <a:rPr lang="sl-SI" sz="1200" noProof="0" dirty="0" err="1" smtClean="0">
              <a:latin typeface="Cambria" panose="02040503050406030204" pitchFamily="18" charset="0"/>
            </a:rPr>
            <a:t>EKOninje</a:t>
          </a:r>
          <a:r>
            <a:rPr lang="sl-SI" sz="1200" noProof="0" dirty="0" smtClean="0">
              <a:latin typeface="Cambria" panose="02040503050406030204" pitchFamily="18" charset="0"/>
            </a:rPr>
            <a:t> (dijaki) lahko pri aktivnostih uporabijo  različne komunikacijske tehnike (plakati, videi, gverila ...).</a:t>
          </a:r>
          <a:endParaRPr lang="sl-SI" sz="1200" noProof="0" dirty="0">
            <a:latin typeface="Cambria" panose="02040503050406030204" pitchFamily="18" charset="0"/>
          </a:endParaRPr>
        </a:p>
      </dgm:t>
    </dgm:pt>
    <dgm:pt modelId="{5CC2FD7B-E479-4036-B1D3-352C80A913E6}" type="parTrans" cxnId="{720F0B1A-4F02-4FC8-8DF7-8E1F1ADC7C57}">
      <dgm:prSet/>
      <dgm:spPr/>
      <dgm:t>
        <a:bodyPr/>
        <a:lstStyle/>
        <a:p>
          <a:endParaRPr lang="en-US"/>
        </a:p>
      </dgm:t>
    </dgm:pt>
    <dgm:pt modelId="{890F694B-624B-44E1-8668-96256A68F925}" type="sibTrans" cxnId="{720F0B1A-4F02-4FC8-8DF7-8E1F1ADC7C57}">
      <dgm:prSet/>
      <dgm:spPr/>
      <dgm:t>
        <a:bodyPr/>
        <a:lstStyle/>
        <a:p>
          <a:endParaRPr lang="en-US"/>
        </a:p>
      </dgm:t>
    </dgm:pt>
    <dgm:pt modelId="{65DBAA80-BDEC-4280-A961-CA72B6ABD3FD}">
      <dgm:prSet custT="1"/>
      <dgm:spPr>
        <a:solidFill>
          <a:srgbClr val="D85421">
            <a:alpha val="70000"/>
          </a:srgbClr>
        </a:solidFill>
      </dgm:spPr>
      <dgm:t>
        <a:bodyPr/>
        <a:lstStyle/>
        <a:p>
          <a:pPr rtl="0"/>
          <a:r>
            <a:rPr lang="sl-SI" sz="1200" noProof="0" dirty="0" smtClean="0">
              <a:latin typeface="Cambria" panose="02040503050406030204" pitchFamily="18" charset="0"/>
            </a:rPr>
            <a:t>Dijaki pripravijo kratek film z utrinki </a:t>
          </a:r>
          <a:r>
            <a:rPr lang="sl-SI" sz="1200" noProof="0" dirty="0" err="1" smtClean="0">
              <a:latin typeface="Cambria" panose="02040503050406030204" pitchFamily="18" charset="0"/>
            </a:rPr>
            <a:t>EKObum</a:t>
          </a:r>
          <a:r>
            <a:rPr lang="sl-SI" sz="1200" noProof="0" dirty="0" smtClean="0">
              <a:latin typeface="Cambria" panose="02040503050406030204" pitchFamily="18" charset="0"/>
            </a:rPr>
            <a:t> predstavitve aktivnosti šole pod okriljem kampanje PZO.</a:t>
          </a:r>
          <a:endParaRPr lang="sl-SI" sz="1200" noProof="0" dirty="0">
            <a:latin typeface="Cambria" panose="02040503050406030204" pitchFamily="18" charset="0"/>
          </a:endParaRPr>
        </a:p>
      </dgm:t>
    </dgm:pt>
    <dgm:pt modelId="{4E9464B2-D868-4D3F-9C05-4321A68CE6ED}" type="parTrans" cxnId="{77265383-D821-4A6D-A10A-5F1D69B8BAD3}">
      <dgm:prSet/>
      <dgm:spPr/>
      <dgm:t>
        <a:bodyPr/>
        <a:lstStyle/>
        <a:p>
          <a:endParaRPr lang="en-US"/>
        </a:p>
      </dgm:t>
    </dgm:pt>
    <dgm:pt modelId="{146821EF-478F-408B-B83A-A74337C193A9}" type="sibTrans" cxnId="{77265383-D821-4A6D-A10A-5F1D69B8BAD3}">
      <dgm:prSet/>
      <dgm:spPr/>
      <dgm:t>
        <a:bodyPr/>
        <a:lstStyle/>
        <a:p>
          <a:endParaRPr lang="en-US"/>
        </a:p>
      </dgm:t>
    </dgm:pt>
    <dgm:pt modelId="{798EBBC0-E723-463E-B598-3CEDB9813293}">
      <dgm:prSet custT="1"/>
      <dgm:spPr>
        <a:solidFill>
          <a:srgbClr val="D85421">
            <a:alpha val="70000"/>
          </a:srgbClr>
        </a:solidFill>
      </dgm:spPr>
      <dgm:t>
        <a:bodyPr/>
        <a:lstStyle/>
        <a:p>
          <a:pPr rtl="0"/>
          <a:r>
            <a:rPr lang="sl-SI" sz="1200" noProof="0" dirty="0" smtClean="0">
              <a:solidFill>
                <a:schemeClr val="bg1"/>
              </a:solidFill>
              <a:latin typeface="Cambria" panose="02040503050406030204" pitchFamily="18" charset="0"/>
            </a:rPr>
            <a:t>Filmčki so objavljeni na spletni strani PZO, kjer jih obiskovalci </a:t>
          </a:r>
          <a:r>
            <a:rPr lang="sl-SI" sz="1200" noProof="0" dirty="0" err="1" smtClean="0">
              <a:solidFill>
                <a:schemeClr val="bg1"/>
              </a:solidFill>
              <a:latin typeface="Cambria" panose="02040503050406030204" pitchFamily="18" charset="0"/>
            </a:rPr>
            <a:t>všečkajo</a:t>
          </a:r>
          <a:r>
            <a:rPr lang="sl-SI" sz="1200" noProof="0" dirty="0" smtClean="0">
              <a:solidFill>
                <a:schemeClr val="bg1"/>
              </a:solidFill>
              <a:latin typeface="Cambria" panose="02040503050406030204" pitchFamily="18" charset="0"/>
            </a:rPr>
            <a:t>. </a:t>
          </a:r>
          <a:r>
            <a:rPr lang="sl-SI" sz="1200" noProof="0" dirty="0" err="1" smtClean="0">
              <a:solidFill>
                <a:schemeClr val="bg1"/>
              </a:solidFill>
              <a:latin typeface="Cambria" panose="02040503050406030204" pitchFamily="18" charset="0"/>
            </a:rPr>
            <a:t>Všečki</a:t>
          </a:r>
          <a:r>
            <a:rPr lang="sl-SI" sz="1200" noProof="0" dirty="0" smtClean="0">
              <a:solidFill>
                <a:schemeClr val="bg1"/>
              </a:solidFill>
              <a:latin typeface="Cambria" panose="02040503050406030204" pitchFamily="18" charset="0"/>
            </a:rPr>
            <a:t> predstavljajo del končne ocene tekmovanja.</a:t>
          </a:r>
          <a:endParaRPr lang="sl-SI" sz="1200" noProof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8E1339B3-F354-462A-9798-E4E58736C126}" type="parTrans" cxnId="{46AFC2D1-CE17-427F-AB2C-6226988CEBD2}">
      <dgm:prSet/>
      <dgm:spPr/>
      <dgm:t>
        <a:bodyPr/>
        <a:lstStyle/>
        <a:p>
          <a:endParaRPr lang="en-GB"/>
        </a:p>
      </dgm:t>
    </dgm:pt>
    <dgm:pt modelId="{A77950E4-8E95-4552-95F9-51CEF2EAD1C3}" type="sibTrans" cxnId="{46AFC2D1-CE17-427F-AB2C-6226988CEBD2}">
      <dgm:prSet/>
      <dgm:spPr/>
      <dgm:t>
        <a:bodyPr/>
        <a:lstStyle/>
        <a:p>
          <a:endParaRPr lang="en-GB"/>
        </a:p>
      </dgm:t>
    </dgm:pt>
    <dgm:pt modelId="{98AB2130-A6CB-4F31-9152-551BA452596A}" type="pres">
      <dgm:prSet presAssocID="{AD9EA2BA-8021-451D-80F1-AB54C82A97B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062093-769F-47F8-B865-3940FAD38B15}" type="pres">
      <dgm:prSet presAssocID="{AD9EA2BA-8021-451D-80F1-AB54C82A97B3}" presName="arrow" presStyleLbl="bgShp" presStyleIdx="0" presStyleCnt="1" custScaleX="117647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41F70C0F-2A83-4020-B653-F6DAC54F1E0E}" type="pres">
      <dgm:prSet presAssocID="{AD9EA2BA-8021-451D-80F1-AB54C82A97B3}" presName="linearProcess" presStyleCnt="0"/>
      <dgm:spPr/>
    </dgm:pt>
    <dgm:pt modelId="{8E664B9E-3C90-4ADD-8406-1FD3899C5C3E}" type="pres">
      <dgm:prSet presAssocID="{29CC79D0-B198-4FDF-B772-A7C71297528F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652CA4-0599-4225-B394-4487C4D023B7}" type="pres">
      <dgm:prSet presAssocID="{9248F81B-9998-4B66-B84F-1D3BD5FDB00C}" presName="sibTrans" presStyleCnt="0"/>
      <dgm:spPr/>
    </dgm:pt>
    <dgm:pt modelId="{038A9D4A-FBAE-499F-83EE-9868BB9C85EA}" type="pres">
      <dgm:prSet presAssocID="{B5607574-B41B-45A4-9A1A-0AE3FA21B64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9C3A6-2E09-46A1-B882-C5C312811C8D}" type="pres">
      <dgm:prSet presAssocID="{890F694B-624B-44E1-8668-96256A68F925}" presName="sibTrans" presStyleCnt="0"/>
      <dgm:spPr/>
    </dgm:pt>
    <dgm:pt modelId="{744D4D8D-7359-4E20-8AEA-E1C8C45D2857}" type="pres">
      <dgm:prSet presAssocID="{65DBAA80-BDEC-4280-A961-CA72B6ABD3FD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9E93B-84FE-42F2-99A0-065C85B1ACD7}" type="pres">
      <dgm:prSet presAssocID="{146821EF-478F-408B-B83A-A74337C193A9}" presName="sibTrans" presStyleCnt="0"/>
      <dgm:spPr/>
    </dgm:pt>
    <dgm:pt modelId="{FE27CC07-C1DA-4195-A9AA-9FF60F78F6B0}" type="pres">
      <dgm:prSet presAssocID="{798EBBC0-E723-463E-B598-3CEDB981329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6AFC2D1-CE17-427F-AB2C-6226988CEBD2}" srcId="{AD9EA2BA-8021-451D-80F1-AB54C82A97B3}" destId="{798EBBC0-E723-463E-B598-3CEDB9813293}" srcOrd="3" destOrd="0" parTransId="{8E1339B3-F354-462A-9798-E4E58736C126}" sibTransId="{A77950E4-8E95-4552-95F9-51CEF2EAD1C3}"/>
    <dgm:cxn modelId="{F35367BF-299D-4B2C-921A-6E06171303BA}" type="presOf" srcId="{B5607574-B41B-45A4-9A1A-0AE3FA21B649}" destId="{038A9D4A-FBAE-499F-83EE-9868BB9C85EA}" srcOrd="0" destOrd="0" presId="urn:microsoft.com/office/officeart/2005/8/layout/hProcess9"/>
    <dgm:cxn modelId="{C75A5550-98DD-4F6C-87FF-B22DC8AC4D1F}" type="presOf" srcId="{798EBBC0-E723-463E-B598-3CEDB9813293}" destId="{FE27CC07-C1DA-4195-A9AA-9FF60F78F6B0}" srcOrd="0" destOrd="0" presId="urn:microsoft.com/office/officeart/2005/8/layout/hProcess9"/>
    <dgm:cxn modelId="{720F0B1A-4F02-4FC8-8DF7-8E1F1ADC7C57}" srcId="{AD9EA2BA-8021-451D-80F1-AB54C82A97B3}" destId="{B5607574-B41B-45A4-9A1A-0AE3FA21B649}" srcOrd="1" destOrd="0" parTransId="{5CC2FD7B-E479-4036-B1D3-352C80A913E6}" sibTransId="{890F694B-624B-44E1-8668-96256A68F925}"/>
    <dgm:cxn modelId="{0EACCAE4-40F5-4954-8D56-9ED7AD68AD0A}" type="presOf" srcId="{29CC79D0-B198-4FDF-B772-A7C71297528F}" destId="{8E664B9E-3C90-4ADD-8406-1FD3899C5C3E}" srcOrd="0" destOrd="0" presId="urn:microsoft.com/office/officeart/2005/8/layout/hProcess9"/>
    <dgm:cxn modelId="{77265383-D821-4A6D-A10A-5F1D69B8BAD3}" srcId="{AD9EA2BA-8021-451D-80F1-AB54C82A97B3}" destId="{65DBAA80-BDEC-4280-A961-CA72B6ABD3FD}" srcOrd="2" destOrd="0" parTransId="{4E9464B2-D868-4D3F-9C05-4321A68CE6ED}" sibTransId="{146821EF-478F-408B-B83A-A74337C193A9}"/>
    <dgm:cxn modelId="{254FF59B-C884-41E0-BFA6-2C022640DBC8}" type="presOf" srcId="{AD9EA2BA-8021-451D-80F1-AB54C82A97B3}" destId="{98AB2130-A6CB-4F31-9152-551BA452596A}" srcOrd="0" destOrd="0" presId="urn:microsoft.com/office/officeart/2005/8/layout/hProcess9"/>
    <dgm:cxn modelId="{90021EA1-E8F5-4F96-9E1E-5513223D6CF3}" type="presOf" srcId="{65DBAA80-BDEC-4280-A961-CA72B6ABD3FD}" destId="{744D4D8D-7359-4E20-8AEA-E1C8C45D2857}" srcOrd="0" destOrd="0" presId="urn:microsoft.com/office/officeart/2005/8/layout/hProcess9"/>
    <dgm:cxn modelId="{21A27846-8AA3-4C87-AB18-F8F82021370B}" srcId="{AD9EA2BA-8021-451D-80F1-AB54C82A97B3}" destId="{29CC79D0-B198-4FDF-B772-A7C71297528F}" srcOrd="0" destOrd="0" parTransId="{A57CE962-50AF-41FA-B01A-9809657B8F0C}" sibTransId="{9248F81B-9998-4B66-B84F-1D3BD5FDB00C}"/>
    <dgm:cxn modelId="{BA511011-7525-4AAA-969F-E279B6B48C8C}" type="presParOf" srcId="{98AB2130-A6CB-4F31-9152-551BA452596A}" destId="{0D062093-769F-47F8-B865-3940FAD38B15}" srcOrd="0" destOrd="0" presId="urn:microsoft.com/office/officeart/2005/8/layout/hProcess9"/>
    <dgm:cxn modelId="{BFEE8896-2A52-44EF-A9EB-1288FC390BDC}" type="presParOf" srcId="{98AB2130-A6CB-4F31-9152-551BA452596A}" destId="{41F70C0F-2A83-4020-B653-F6DAC54F1E0E}" srcOrd="1" destOrd="0" presId="urn:microsoft.com/office/officeart/2005/8/layout/hProcess9"/>
    <dgm:cxn modelId="{62379AF8-6969-4359-9390-E851229D0D87}" type="presParOf" srcId="{41F70C0F-2A83-4020-B653-F6DAC54F1E0E}" destId="{8E664B9E-3C90-4ADD-8406-1FD3899C5C3E}" srcOrd="0" destOrd="0" presId="urn:microsoft.com/office/officeart/2005/8/layout/hProcess9"/>
    <dgm:cxn modelId="{960D6AB6-4241-407A-A345-34D40A3F9D82}" type="presParOf" srcId="{41F70C0F-2A83-4020-B653-F6DAC54F1E0E}" destId="{1B652CA4-0599-4225-B394-4487C4D023B7}" srcOrd="1" destOrd="0" presId="urn:microsoft.com/office/officeart/2005/8/layout/hProcess9"/>
    <dgm:cxn modelId="{38DDEFA1-34BE-4328-8C37-582F67940C9A}" type="presParOf" srcId="{41F70C0F-2A83-4020-B653-F6DAC54F1E0E}" destId="{038A9D4A-FBAE-499F-83EE-9868BB9C85EA}" srcOrd="2" destOrd="0" presId="urn:microsoft.com/office/officeart/2005/8/layout/hProcess9"/>
    <dgm:cxn modelId="{ABA7863F-A3D3-4515-AA94-A30A2FA05F46}" type="presParOf" srcId="{41F70C0F-2A83-4020-B653-F6DAC54F1E0E}" destId="{8C59C3A6-2E09-46A1-B882-C5C312811C8D}" srcOrd="3" destOrd="0" presId="urn:microsoft.com/office/officeart/2005/8/layout/hProcess9"/>
    <dgm:cxn modelId="{A587133A-0366-4A35-AAD7-90593D69236C}" type="presParOf" srcId="{41F70C0F-2A83-4020-B653-F6DAC54F1E0E}" destId="{744D4D8D-7359-4E20-8AEA-E1C8C45D2857}" srcOrd="4" destOrd="0" presId="urn:microsoft.com/office/officeart/2005/8/layout/hProcess9"/>
    <dgm:cxn modelId="{BC084364-90EB-47F3-8B89-1CC45896B768}" type="presParOf" srcId="{41F70C0F-2A83-4020-B653-F6DAC54F1E0E}" destId="{8799E93B-84FE-42F2-99A0-065C85B1ACD7}" srcOrd="5" destOrd="0" presId="urn:microsoft.com/office/officeart/2005/8/layout/hProcess9"/>
    <dgm:cxn modelId="{04B714F6-0059-4E60-81C8-D6928D308340}" type="presParOf" srcId="{41F70C0F-2A83-4020-B653-F6DAC54F1E0E}" destId="{FE27CC07-C1DA-4195-A9AA-9FF60F78F6B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7A38EEF-5973-4914-A5EB-2C308C5FDFD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B14364-EC5E-439E-82A6-4E2E3A7D9292}">
      <dgm:prSet phldrT="[besedilo]" custT="1"/>
      <dgm:spPr>
        <a:solidFill>
          <a:srgbClr val="71685A"/>
        </a:solidFill>
      </dgm:spPr>
      <dgm:t>
        <a:bodyPr/>
        <a:lstStyle/>
        <a:p>
          <a:r>
            <a:rPr lang="sl-SI" sz="1800" dirty="0" smtClean="0">
              <a:latin typeface="Cambria" panose="02040503050406030204" pitchFamily="18" charset="0"/>
            </a:rPr>
            <a:t>Poročanje v obliki filma nadomešča poročilo o EKOdnevu in EKOnačrtu. </a:t>
          </a:r>
        </a:p>
        <a:p>
          <a:r>
            <a:rPr lang="sl-SI" sz="1800" b="1" dirty="0" smtClean="0">
              <a:latin typeface="Cambria" panose="02040503050406030204" pitchFamily="18" charset="0"/>
            </a:rPr>
            <a:t>Film je kreativen prikaz utrinkov z EKObum predstavitve, </a:t>
          </a:r>
          <a:r>
            <a:rPr lang="sl-SI" sz="1800" b="0" dirty="0" smtClean="0">
              <a:latin typeface="Cambria" panose="02040503050406030204" pitchFamily="18" charset="0"/>
            </a:rPr>
            <a:t>ko E</a:t>
          </a:r>
          <a:r>
            <a:rPr lang="sl-SI" sz="1800" dirty="0" smtClean="0">
              <a:latin typeface="Cambria" panose="02040503050406030204" pitchFamily="18" charset="0"/>
            </a:rPr>
            <a:t>KOninje o problematiki zmanjševanja ogljičnega odtisa osveščajo predvsem bodoče dijake.  Poleg tega film vključuje tudi druge video izseke </a:t>
          </a:r>
          <a:r>
            <a:rPr lang="sl-SI" sz="1800" b="1" dirty="0" smtClean="0">
              <a:latin typeface="Cambria" panose="02040503050406030204" pitchFamily="18" charset="0"/>
            </a:rPr>
            <a:t>celoletnih okoljskih aktivnosti šole kot partnerja PZO.</a:t>
          </a:r>
          <a:r>
            <a:rPr lang="sl-SI" sz="1800" dirty="0" smtClean="0">
              <a:latin typeface="Cambria" panose="02040503050406030204" pitchFamily="18" charset="0"/>
            </a:rPr>
            <a:t>.</a:t>
          </a:r>
          <a:endParaRPr lang="en-GB" sz="1800" dirty="0">
            <a:latin typeface="Cambria" panose="02040503050406030204" pitchFamily="18" charset="0"/>
          </a:endParaRPr>
        </a:p>
      </dgm:t>
    </dgm:pt>
    <dgm:pt modelId="{33B5175B-AE7C-4A2C-8E2B-4480BA8FF111}" type="parTrans" cxnId="{1688D7D9-5D43-4267-996C-996E2422CBA5}">
      <dgm:prSet/>
      <dgm:spPr/>
      <dgm:t>
        <a:bodyPr/>
        <a:lstStyle/>
        <a:p>
          <a:endParaRPr lang="en-GB" sz="1400"/>
        </a:p>
      </dgm:t>
    </dgm:pt>
    <dgm:pt modelId="{14E4C730-6BE6-458A-AAD2-ACEBF29B9062}" type="sibTrans" cxnId="{1688D7D9-5D43-4267-996C-996E2422CBA5}">
      <dgm:prSet/>
      <dgm:spPr/>
      <dgm:t>
        <a:bodyPr/>
        <a:lstStyle/>
        <a:p>
          <a:endParaRPr lang="en-GB" sz="1400"/>
        </a:p>
      </dgm:t>
    </dgm:pt>
    <dgm:pt modelId="{83719D82-3162-4A99-BEF5-6CC65BBD2376}">
      <dgm:prSet custT="1"/>
      <dgm:spPr>
        <a:solidFill>
          <a:srgbClr val="E0BE4A"/>
        </a:solidFill>
      </dgm:spPr>
      <dgm:t>
        <a:bodyPr/>
        <a:lstStyle/>
        <a:p>
          <a:r>
            <a:rPr lang="sl-SI" sz="1800" dirty="0" smtClean="0">
              <a:latin typeface="Cambria" panose="02040503050406030204" pitchFamily="18" charset="0"/>
            </a:rPr>
            <a:t>Filmi bodo objavljeni na spletni strani kampanje. Spletna stran bo tako osvetlila različne načine reševanja problema CO2 na šolah. S spodbujanjem števila </a:t>
          </a:r>
          <a:r>
            <a:rPr lang="sl-SI" sz="1800" dirty="0" err="1" smtClean="0">
              <a:latin typeface="Cambria" panose="02040503050406030204" pitchFamily="18" charset="0"/>
            </a:rPr>
            <a:t>všečkov</a:t>
          </a:r>
          <a:r>
            <a:rPr lang="sl-SI" sz="1800" dirty="0" smtClean="0">
              <a:latin typeface="Cambria" panose="02040503050406030204" pitchFamily="18" charset="0"/>
            </a:rPr>
            <a:t> bodo šole nabirale točke za tekmovanje.</a:t>
          </a:r>
          <a:endParaRPr lang="sl-SI" sz="1800" b="1" dirty="0" smtClean="0">
            <a:latin typeface="Cambria" panose="02040503050406030204" pitchFamily="18" charset="0"/>
          </a:endParaRPr>
        </a:p>
      </dgm:t>
    </dgm:pt>
    <dgm:pt modelId="{AA07FE42-FAC5-4E3C-A245-0F93A0AD497E}" type="parTrans" cxnId="{ABD66CCE-F1EC-4414-84E9-2A5562DD5FC4}">
      <dgm:prSet/>
      <dgm:spPr/>
      <dgm:t>
        <a:bodyPr/>
        <a:lstStyle/>
        <a:p>
          <a:endParaRPr lang="en-GB" sz="1400"/>
        </a:p>
      </dgm:t>
    </dgm:pt>
    <dgm:pt modelId="{5CE75B18-59C0-4DF4-9B85-5B7A7FFEE99F}" type="sibTrans" cxnId="{ABD66CCE-F1EC-4414-84E9-2A5562DD5FC4}">
      <dgm:prSet/>
      <dgm:spPr/>
      <dgm:t>
        <a:bodyPr/>
        <a:lstStyle/>
        <a:p>
          <a:endParaRPr lang="en-GB" sz="1400"/>
        </a:p>
      </dgm:t>
    </dgm:pt>
    <dgm:pt modelId="{7D2E211E-7517-4037-A383-947573E91519}" type="pres">
      <dgm:prSet presAssocID="{F7A38EEF-5973-4914-A5EB-2C308C5FDF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0E688CF-F724-40B7-BFFF-94B89856D17C}" type="pres">
      <dgm:prSet presAssocID="{53B14364-EC5E-439E-82A6-4E2E3A7D9292}" presName="parentText" presStyleLbl="node1" presStyleIdx="0" presStyleCnt="2" custScaleY="140015" custLinFactNeighborY="-4070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BA6A4B-8C3D-4D1D-8978-E18309B90C34}" type="pres">
      <dgm:prSet presAssocID="{14E4C730-6BE6-458A-AAD2-ACEBF29B9062}" presName="spacer" presStyleCnt="0"/>
      <dgm:spPr/>
    </dgm:pt>
    <dgm:pt modelId="{6B7D0D17-2365-40D6-8AD2-A77687427ADE}" type="pres">
      <dgm:prSet presAssocID="{83719D82-3162-4A99-BEF5-6CC65BBD237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13E72C4-88BD-4354-A9EA-89145ABB0B57}" type="presOf" srcId="{83719D82-3162-4A99-BEF5-6CC65BBD2376}" destId="{6B7D0D17-2365-40D6-8AD2-A77687427ADE}" srcOrd="0" destOrd="0" presId="urn:microsoft.com/office/officeart/2005/8/layout/vList2"/>
    <dgm:cxn modelId="{ABD66CCE-F1EC-4414-84E9-2A5562DD5FC4}" srcId="{F7A38EEF-5973-4914-A5EB-2C308C5FDFDE}" destId="{83719D82-3162-4A99-BEF5-6CC65BBD2376}" srcOrd="1" destOrd="0" parTransId="{AA07FE42-FAC5-4E3C-A245-0F93A0AD497E}" sibTransId="{5CE75B18-59C0-4DF4-9B85-5B7A7FFEE99F}"/>
    <dgm:cxn modelId="{2D43ECF7-0628-4404-A517-32AC6AFA5968}" type="presOf" srcId="{53B14364-EC5E-439E-82A6-4E2E3A7D9292}" destId="{00E688CF-F724-40B7-BFFF-94B89856D17C}" srcOrd="0" destOrd="0" presId="urn:microsoft.com/office/officeart/2005/8/layout/vList2"/>
    <dgm:cxn modelId="{6947508B-3E07-4AF7-B678-1C8EC2C3AAD2}" type="presOf" srcId="{F7A38EEF-5973-4914-A5EB-2C308C5FDFDE}" destId="{7D2E211E-7517-4037-A383-947573E91519}" srcOrd="0" destOrd="0" presId="urn:microsoft.com/office/officeart/2005/8/layout/vList2"/>
    <dgm:cxn modelId="{1688D7D9-5D43-4267-996C-996E2422CBA5}" srcId="{F7A38EEF-5973-4914-A5EB-2C308C5FDFDE}" destId="{53B14364-EC5E-439E-82A6-4E2E3A7D9292}" srcOrd="0" destOrd="0" parTransId="{33B5175B-AE7C-4A2C-8E2B-4480BA8FF111}" sibTransId="{14E4C730-6BE6-458A-AAD2-ACEBF29B9062}"/>
    <dgm:cxn modelId="{59477E2B-3AEA-4B49-BB17-10C8D07463CF}" type="presParOf" srcId="{7D2E211E-7517-4037-A383-947573E91519}" destId="{00E688CF-F724-40B7-BFFF-94B89856D17C}" srcOrd="0" destOrd="0" presId="urn:microsoft.com/office/officeart/2005/8/layout/vList2"/>
    <dgm:cxn modelId="{A79B61DC-9ED2-4094-AF1A-8D6B17A0DC50}" type="presParOf" srcId="{7D2E211E-7517-4037-A383-947573E91519}" destId="{B3BA6A4B-8C3D-4D1D-8978-E18309B90C34}" srcOrd="1" destOrd="0" presId="urn:microsoft.com/office/officeart/2005/8/layout/vList2"/>
    <dgm:cxn modelId="{B8AB5C8B-FD3D-47A7-B4A2-EB1228C54208}" type="presParOf" srcId="{7D2E211E-7517-4037-A383-947573E91519}" destId="{6B7D0D17-2365-40D6-8AD2-A77687427AD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D6CA4E8-48D4-4B0F-964D-8CB462A4C1B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8A83F1BC-179F-49F8-8664-26CE0AC7346F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r>
            <a:rPr lang="sl-SI" sz="1400" b="1" dirty="0" smtClean="0">
              <a:latin typeface="Cambria" panose="02040503050406030204" pitchFamily="18" charset="0"/>
            </a:rPr>
            <a:t>Kaj se ocenjuje? </a:t>
          </a:r>
          <a:endParaRPr lang="en-GB" sz="1400" b="1" dirty="0">
            <a:latin typeface="Cambria" panose="02040503050406030204" pitchFamily="18" charset="0"/>
          </a:endParaRPr>
        </a:p>
      </dgm:t>
    </dgm:pt>
    <dgm:pt modelId="{176A04F5-6C3E-4DB9-B514-924DE12A282B}" type="parTrans" cxnId="{C3C0D3CC-F186-4911-A5B3-0793FC8257A2}">
      <dgm:prSet/>
      <dgm:spPr/>
      <dgm:t>
        <a:bodyPr/>
        <a:lstStyle/>
        <a:p>
          <a:endParaRPr lang="en-GB"/>
        </a:p>
      </dgm:t>
    </dgm:pt>
    <dgm:pt modelId="{0890B353-CAFA-4D7F-9557-7F5D4E89EFB6}" type="sibTrans" cxnId="{C3C0D3CC-F186-4911-A5B3-0793FC8257A2}">
      <dgm:prSet/>
      <dgm:spPr/>
      <dgm:t>
        <a:bodyPr/>
        <a:lstStyle/>
        <a:p>
          <a:endParaRPr lang="en-GB"/>
        </a:p>
      </dgm:t>
    </dgm:pt>
    <dgm:pt modelId="{A450AFA2-5106-493F-AC58-4FC69BCF5527}">
      <dgm:prSet phldrT="[Text]" custT="1"/>
      <dgm:spPr/>
      <dgm:t>
        <a:bodyPr/>
        <a:lstStyle/>
        <a:p>
          <a:r>
            <a:rPr lang="sl-SI" sz="1400" dirty="0" smtClean="0">
              <a:latin typeface="Cambria" panose="02040503050406030204" pitchFamily="18" charset="0"/>
            </a:rPr>
            <a:t>Vsak film ocenjuje </a:t>
          </a:r>
          <a:r>
            <a:rPr lang="sl-SI" sz="1400" dirty="0" err="1" smtClean="0">
              <a:latin typeface="Cambria" panose="02040503050406030204" pitchFamily="18" charset="0"/>
            </a:rPr>
            <a:t>EKOkomisija</a:t>
          </a:r>
          <a:r>
            <a:rPr lang="sl-SI" sz="1400" dirty="0" smtClean="0">
              <a:latin typeface="Cambria" panose="02040503050406030204" pitchFamily="18" charset="0"/>
            </a:rPr>
            <a:t> sestavljena iz predstavnikov partnerske organizacije in podjetja GDST. Tretji del točk prispevajo obiskovalci spretnega mesta.</a:t>
          </a:r>
          <a:endParaRPr lang="en-GB" sz="1400" dirty="0">
            <a:latin typeface="Cambria" panose="02040503050406030204" pitchFamily="18" charset="0"/>
          </a:endParaRPr>
        </a:p>
      </dgm:t>
    </dgm:pt>
    <dgm:pt modelId="{669AB011-65B6-4BD3-BBE6-DF0BFC20312E}" type="parTrans" cxnId="{9967B92E-456E-412B-879F-98FF32233097}">
      <dgm:prSet/>
      <dgm:spPr/>
      <dgm:t>
        <a:bodyPr/>
        <a:lstStyle/>
        <a:p>
          <a:endParaRPr lang="en-GB"/>
        </a:p>
      </dgm:t>
    </dgm:pt>
    <dgm:pt modelId="{53B2F76A-CCA8-409C-B80A-69F30CE4EE68}" type="sibTrans" cxnId="{9967B92E-456E-412B-879F-98FF32233097}">
      <dgm:prSet/>
      <dgm:spPr/>
      <dgm:t>
        <a:bodyPr/>
        <a:lstStyle/>
        <a:p>
          <a:endParaRPr lang="en-GB"/>
        </a:p>
      </dgm:t>
    </dgm:pt>
    <dgm:pt modelId="{2AE639A1-D215-408F-ACD2-CF2606DA3749}">
      <dgm:prSet phldrT="[Text]" custT="1"/>
      <dgm:spPr>
        <a:solidFill>
          <a:srgbClr val="E57D3B"/>
        </a:solidFill>
      </dgm:spPr>
      <dgm:t>
        <a:bodyPr/>
        <a:lstStyle/>
        <a:p>
          <a:pPr algn="ctr"/>
          <a:r>
            <a:rPr lang="sl-SI" sz="1400" b="1" dirty="0" smtClean="0">
              <a:latin typeface="Cambria" panose="02040503050406030204" pitchFamily="18" charset="0"/>
            </a:rPr>
            <a:t>Kako je sestavljena ocena? </a:t>
          </a:r>
          <a:endParaRPr lang="en-GB" sz="1400" b="1" dirty="0">
            <a:latin typeface="Cambria" panose="02040503050406030204" pitchFamily="18" charset="0"/>
          </a:endParaRPr>
        </a:p>
      </dgm:t>
    </dgm:pt>
    <dgm:pt modelId="{F778FDC9-157C-4C29-A273-B9788D6E9627}" type="sibTrans" cxnId="{24CC96B5-AD9B-49D8-8BBE-3E39051B4A20}">
      <dgm:prSet/>
      <dgm:spPr/>
      <dgm:t>
        <a:bodyPr/>
        <a:lstStyle/>
        <a:p>
          <a:endParaRPr lang="en-GB"/>
        </a:p>
      </dgm:t>
    </dgm:pt>
    <dgm:pt modelId="{E839C97B-16C4-4B91-B953-65752A3B7DA6}" type="parTrans" cxnId="{24CC96B5-AD9B-49D8-8BBE-3E39051B4A20}">
      <dgm:prSet/>
      <dgm:spPr/>
      <dgm:t>
        <a:bodyPr/>
        <a:lstStyle/>
        <a:p>
          <a:endParaRPr lang="en-GB"/>
        </a:p>
      </dgm:t>
    </dgm:pt>
    <dgm:pt modelId="{6112D8DD-2B35-4F34-B96D-4C0AFBDE9442}">
      <dgm:prSet phldrT="[Text]" custT="1"/>
      <dgm:spPr>
        <a:noFill/>
      </dgm:spPr>
      <dgm:t>
        <a:bodyPr/>
        <a:lstStyle/>
        <a:p>
          <a:pPr algn="l"/>
          <a:r>
            <a:rPr lang="sl-SI" sz="1400" b="0" dirty="0" smtClean="0">
              <a:latin typeface="Cambria" panose="02040503050406030204" pitchFamily="18" charset="0"/>
            </a:rPr>
            <a:t>tehnični vidiki: npr. ustrezna dolžina, prisotnost logotipa;</a:t>
          </a:r>
          <a:endParaRPr lang="en-GB" sz="1400" b="0" dirty="0">
            <a:latin typeface="Cambria" panose="02040503050406030204" pitchFamily="18" charset="0"/>
          </a:endParaRPr>
        </a:p>
      </dgm:t>
    </dgm:pt>
    <dgm:pt modelId="{3FB36C84-C79F-48FD-9BDA-723BAEF0E438}" type="parTrans" cxnId="{BDC1564E-5908-417E-82F2-470018691CAB}">
      <dgm:prSet/>
      <dgm:spPr/>
      <dgm:t>
        <a:bodyPr/>
        <a:lstStyle/>
        <a:p>
          <a:endParaRPr lang="en-GB"/>
        </a:p>
      </dgm:t>
    </dgm:pt>
    <dgm:pt modelId="{D713307E-5A17-4EFE-AF74-464B10BBE82A}" type="sibTrans" cxnId="{BDC1564E-5908-417E-82F2-470018691CAB}">
      <dgm:prSet/>
      <dgm:spPr/>
      <dgm:t>
        <a:bodyPr/>
        <a:lstStyle/>
        <a:p>
          <a:endParaRPr lang="en-GB"/>
        </a:p>
      </dgm:t>
    </dgm:pt>
    <dgm:pt modelId="{33EA6D29-ECEE-48EB-912A-AB9652FD1AF5}">
      <dgm:prSet phldrT="[Text]" custT="1"/>
      <dgm:spPr>
        <a:solidFill>
          <a:srgbClr val="71685A"/>
        </a:solidFill>
      </dgm:spPr>
      <dgm:t>
        <a:bodyPr/>
        <a:lstStyle/>
        <a:p>
          <a:pPr algn="ctr"/>
          <a:r>
            <a:rPr lang="sl-SI" sz="1400" b="1" dirty="0" err="1" smtClean="0">
              <a:latin typeface="Cambria" panose="02040503050406030204" pitchFamily="18" charset="0"/>
            </a:rPr>
            <a:t>Časovnica</a:t>
          </a:r>
          <a:r>
            <a:rPr lang="sl-SI" sz="1400" b="1" dirty="0" smtClean="0">
              <a:latin typeface="Cambria" panose="02040503050406030204" pitchFamily="18" charset="0"/>
            </a:rPr>
            <a:t> in roki za oddajo</a:t>
          </a:r>
          <a:endParaRPr lang="en-GB" sz="1400" dirty="0">
            <a:latin typeface="Cambria" panose="02040503050406030204" pitchFamily="18" charset="0"/>
          </a:endParaRPr>
        </a:p>
      </dgm:t>
    </dgm:pt>
    <dgm:pt modelId="{3ABA1E0A-F144-4C5D-B05F-CF11574185A8}" type="parTrans" cxnId="{980EA185-EC29-4F94-AB62-E5EF37AE2D29}">
      <dgm:prSet/>
      <dgm:spPr/>
      <dgm:t>
        <a:bodyPr/>
        <a:lstStyle/>
        <a:p>
          <a:endParaRPr lang="en-GB"/>
        </a:p>
      </dgm:t>
    </dgm:pt>
    <dgm:pt modelId="{36534520-0B78-42A0-AAC3-0A921137D785}" type="sibTrans" cxnId="{980EA185-EC29-4F94-AB62-E5EF37AE2D29}">
      <dgm:prSet/>
      <dgm:spPr/>
      <dgm:t>
        <a:bodyPr/>
        <a:lstStyle/>
        <a:p>
          <a:endParaRPr lang="en-GB"/>
        </a:p>
      </dgm:t>
    </dgm:pt>
    <dgm:pt modelId="{37A9E49C-8A5D-4D82-A9EE-6BB01BB8AFE3}">
      <dgm:prSet phldrT="[Text]" custT="1"/>
      <dgm:spPr>
        <a:noFill/>
      </dgm:spPr>
      <dgm:t>
        <a:bodyPr/>
        <a:lstStyle/>
        <a:p>
          <a:r>
            <a:rPr lang="sl-SI" sz="1400" dirty="0" smtClean="0">
              <a:latin typeface="Cambria" panose="02040503050406030204" pitchFamily="18" charset="0"/>
            </a:rPr>
            <a:t>Izvedba </a:t>
          </a:r>
          <a:r>
            <a:rPr lang="sl-SI" sz="1400" dirty="0" err="1" smtClean="0">
              <a:latin typeface="Cambria" panose="02040503050406030204" pitchFamily="18" charset="0"/>
            </a:rPr>
            <a:t>EKObum</a:t>
          </a:r>
          <a:r>
            <a:rPr lang="sl-SI" sz="1400" dirty="0" smtClean="0">
              <a:latin typeface="Cambria" panose="02040503050406030204" pitchFamily="18" charset="0"/>
            </a:rPr>
            <a:t> predstavitve aktivnosti šole v okviru PZO na informativnih dneh: petek in sobota, 12. in 13. februar 2016</a:t>
          </a:r>
          <a:endParaRPr lang="en-GB" sz="1400" dirty="0">
            <a:latin typeface="Cambria" panose="02040503050406030204" pitchFamily="18" charset="0"/>
          </a:endParaRPr>
        </a:p>
      </dgm:t>
    </dgm:pt>
    <dgm:pt modelId="{A9A2359A-5632-46AF-A285-55DE808924FE}" type="parTrans" cxnId="{70866733-5776-4CBC-BA99-845771479EE8}">
      <dgm:prSet/>
      <dgm:spPr/>
      <dgm:t>
        <a:bodyPr/>
        <a:lstStyle/>
        <a:p>
          <a:endParaRPr lang="en-GB"/>
        </a:p>
      </dgm:t>
    </dgm:pt>
    <dgm:pt modelId="{CD334ECB-77AF-4AC2-A9A3-B4A5B8073D16}" type="sibTrans" cxnId="{70866733-5776-4CBC-BA99-845771479EE8}">
      <dgm:prSet/>
      <dgm:spPr/>
      <dgm:t>
        <a:bodyPr/>
        <a:lstStyle/>
        <a:p>
          <a:endParaRPr lang="en-GB"/>
        </a:p>
      </dgm:t>
    </dgm:pt>
    <dgm:pt modelId="{3C7202BC-026C-427F-A02E-2C8687CB879E}">
      <dgm:prSet phldrT="[Text]" custT="1"/>
      <dgm:spPr>
        <a:noFill/>
      </dgm:spPr>
      <dgm:t>
        <a:bodyPr/>
        <a:lstStyle/>
        <a:p>
          <a:r>
            <a:rPr lang="sl-SI" sz="1400" dirty="0" smtClean="0">
              <a:latin typeface="Cambria" panose="02040503050406030204" pitchFamily="18" charset="0"/>
            </a:rPr>
            <a:t>Oddaja filma o dogajanju na </a:t>
          </a:r>
          <a:r>
            <a:rPr lang="sl-SI" sz="1400" dirty="0" err="1" smtClean="0">
              <a:latin typeface="Cambria" panose="02040503050406030204" pitchFamily="18" charset="0"/>
            </a:rPr>
            <a:t>EKObum</a:t>
          </a:r>
          <a:r>
            <a:rPr lang="sl-SI" sz="1400" dirty="0" smtClean="0">
              <a:latin typeface="Cambria" panose="02040503050406030204" pitchFamily="18" charset="0"/>
            </a:rPr>
            <a:t> predstavitvi: od torka, 1. marca, do ponedeljka, 21. marca 2016 prek platforme </a:t>
          </a:r>
          <a:r>
            <a:rPr lang="sl-SI" sz="1400" dirty="0" err="1" smtClean="0">
              <a:latin typeface="Cambria" panose="02040503050406030204" pitchFamily="18" charset="0"/>
            </a:rPr>
            <a:t>We</a:t>
          </a:r>
          <a:r>
            <a:rPr lang="sl-SI" sz="1400" dirty="0" smtClean="0">
              <a:latin typeface="Cambria" panose="02040503050406030204" pitchFamily="18" charset="0"/>
            </a:rPr>
            <a:t>-transfer na naslov </a:t>
          </a:r>
          <a:r>
            <a:rPr lang="sl-SI" sz="1400" dirty="0" err="1" smtClean="0">
              <a:latin typeface="Cambria" panose="02040503050406030204" pitchFamily="18" charset="0"/>
              <a:hlinkClick xmlns:r="http://schemas.openxmlformats.org/officeDocument/2006/relationships" r:id="rId1"/>
            </a:rPr>
            <a:t>pozornizaokolje</a:t>
          </a:r>
          <a:r>
            <a:rPr lang="sl-SI" sz="1400" dirty="0" smtClean="0">
              <a:latin typeface="Cambria" panose="02040503050406030204" pitchFamily="18" charset="0"/>
              <a:hlinkClick xmlns:r="http://schemas.openxmlformats.org/officeDocument/2006/relationships" r:id="rId1"/>
            </a:rPr>
            <a:t>@</a:t>
          </a:r>
          <a:r>
            <a:rPr lang="sl-SI" sz="1400" dirty="0" err="1" smtClean="0">
              <a:latin typeface="Cambria" panose="02040503050406030204" pitchFamily="18" charset="0"/>
              <a:hlinkClick xmlns:r="http://schemas.openxmlformats.org/officeDocument/2006/relationships" r:id="rId1"/>
            </a:rPr>
            <a:t>gmail</a:t>
          </a:r>
          <a:r>
            <a:rPr lang="sl-SI" sz="1400" dirty="0" smtClean="0">
              <a:latin typeface="Cambria" panose="02040503050406030204" pitchFamily="18" charset="0"/>
              <a:hlinkClick xmlns:r="http://schemas.openxmlformats.org/officeDocument/2006/relationships" r:id="rId1"/>
            </a:rPr>
            <a:t>.</a:t>
          </a:r>
          <a:r>
            <a:rPr lang="sl-SI" sz="1400" dirty="0" err="1" smtClean="0">
              <a:latin typeface="Cambria" panose="02040503050406030204" pitchFamily="18" charset="0"/>
              <a:hlinkClick xmlns:r="http://schemas.openxmlformats.org/officeDocument/2006/relationships" r:id="rId1"/>
            </a:rPr>
            <a:t>com</a:t>
          </a:r>
          <a:r>
            <a:rPr lang="sl-SI" sz="1400" dirty="0" smtClean="0">
              <a:latin typeface="Cambria" panose="02040503050406030204" pitchFamily="18" charset="0"/>
            </a:rPr>
            <a:t>. </a:t>
          </a:r>
          <a:endParaRPr lang="en-GB" sz="1400" dirty="0">
            <a:latin typeface="Cambria" panose="02040503050406030204" pitchFamily="18" charset="0"/>
          </a:endParaRPr>
        </a:p>
      </dgm:t>
    </dgm:pt>
    <dgm:pt modelId="{767E109C-A213-4364-9F57-3D76C26A11F8}" type="parTrans" cxnId="{0E4F368A-B977-4F62-BA1B-E57901F435D0}">
      <dgm:prSet/>
      <dgm:spPr/>
      <dgm:t>
        <a:bodyPr/>
        <a:lstStyle/>
        <a:p>
          <a:endParaRPr lang="en-GB"/>
        </a:p>
      </dgm:t>
    </dgm:pt>
    <dgm:pt modelId="{A16AC94B-9B6A-4DF8-A60D-9663D69D9B16}" type="sibTrans" cxnId="{0E4F368A-B977-4F62-BA1B-E57901F435D0}">
      <dgm:prSet/>
      <dgm:spPr/>
      <dgm:t>
        <a:bodyPr/>
        <a:lstStyle/>
        <a:p>
          <a:endParaRPr lang="en-GB"/>
        </a:p>
      </dgm:t>
    </dgm:pt>
    <dgm:pt modelId="{971D59C4-6A89-4083-84BA-CB42E092C8E6}">
      <dgm:prSet phldrT="[Text]" custT="1"/>
      <dgm:spPr/>
      <dgm:t>
        <a:bodyPr/>
        <a:lstStyle/>
        <a:p>
          <a:r>
            <a:rPr lang="sl-SI" sz="1400" dirty="0" smtClean="0">
              <a:latin typeface="Cambria" panose="02040503050406030204" pitchFamily="18" charset="0"/>
            </a:rPr>
            <a:t>35 % predstavnik podjetja GDST</a:t>
          </a:r>
          <a:endParaRPr lang="en-GB" sz="1400" dirty="0">
            <a:latin typeface="Cambria" panose="02040503050406030204" pitchFamily="18" charset="0"/>
          </a:endParaRPr>
        </a:p>
      </dgm:t>
    </dgm:pt>
    <dgm:pt modelId="{F92C4A7A-CA00-437C-AFCD-BB1561EA8F44}" type="parTrans" cxnId="{73A016C3-E633-4D88-ABD6-44516F3F2675}">
      <dgm:prSet/>
      <dgm:spPr/>
      <dgm:t>
        <a:bodyPr/>
        <a:lstStyle/>
        <a:p>
          <a:endParaRPr lang="en-GB"/>
        </a:p>
      </dgm:t>
    </dgm:pt>
    <dgm:pt modelId="{5D13D779-CF44-4AEC-94E1-965F438CA83A}" type="sibTrans" cxnId="{73A016C3-E633-4D88-ABD6-44516F3F2675}">
      <dgm:prSet/>
      <dgm:spPr/>
      <dgm:t>
        <a:bodyPr/>
        <a:lstStyle/>
        <a:p>
          <a:endParaRPr lang="en-GB"/>
        </a:p>
      </dgm:t>
    </dgm:pt>
    <dgm:pt modelId="{F3480918-89F5-4E22-AFE1-8E1118951B78}">
      <dgm:prSet phldrT="[Text]" custT="1"/>
      <dgm:spPr/>
      <dgm:t>
        <a:bodyPr/>
        <a:lstStyle/>
        <a:p>
          <a:r>
            <a:rPr lang="sl-SI" sz="1400" dirty="0" smtClean="0">
              <a:latin typeface="Cambria" panose="02040503050406030204" pitchFamily="18" charset="0"/>
            </a:rPr>
            <a:t>35 % predstavnik partnerske organizacije (</a:t>
          </a:r>
          <a:r>
            <a:rPr lang="sl-SI" sz="1400" dirty="0" err="1" smtClean="0">
              <a:latin typeface="Cambria" panose="02040503050406030204" pitchFamily="18" charset="0"/>
            </a:rPr>
            <a:t>EKOmisije</a:t>
          </a:r>
          <a:r>
            <a:rPr lang="sl-SI" sz="1400" dirty="0" smtClean="0">
              <a:latin typeface="Cambria" panose="02040503050406030204" pitchFamily="18" charset="0"/>
            </a:rPr>
            <a:t>)</a:t>
          </a:r>
          <a:endParaRPr lang="en-GB" sz="1400" dirty="0">
            <a:latin typeface="Cambria" panose="02040503050406030204" pitchFamily="18" charset="0"/>
          </a:endParaRPr>
        </a:p>
      </dgm:t>
    </dgm:pt>
    <dgm:pt modelId="{00528A3F-D63E-4C41-B750-AC4956E9434D}" type="parTrans" cxnId="{4CC656B8-5CA6-4017-8972-E27B14DE7D6D}">
      <dgm:prSet/>
      <dgm:spPr/>
      <dgm:t>
        <a:bodyPr/>
        <a:lstStyle/>
        <a:p>
          <a:endParaRPr lang="en-GB"/>
        </a:p>
      </dgm:t>
    </dgm:pt>
    <dgm:pt modelId="{8221BC8F-6B94-4AA1-96DD-C57849BA3AC7}" type="sibTrans" cxnId="{4CC656B8-5CA6-4017-8972-E27B14DE7D6D}">
      <dgm:prSet/>
      <dgm:spPr/>
      <dgm:t>
        <a:bodyPr/>
        <a:lstStyle/>
        <a:p>
          <a:endParaRPr lang="en-GB"/>
        </a:p>
      </dgm:t>
    </dgm:pt>
    <dgm:pt modelId="{142839CD-7699-4B4E-9753-6665D53E8F78}">
      <dgm:prSet phldrT="[Text]" custT="1"/>
      <dgm:spPr/>
      <dgm:t>
        <a:bodyPr/>
        <a:lstStyle/>
        <a:p>
          <a:r>
            <a:rPr lang="sl-SI" sz="1400" dirty="0" smtClean="0">
              <a:latin typeface="Cambria" panose="02040503050406030204" pitchFamily="18" charset="0"/>
            </a:rPr>
            <a:t>30 % število </a:t>
          </a:r>
          <a:r>
            <a:rPr lang="sl-SI" sz="1400" dirty="0" err="1" smtClean="0">
              <a:latin typeface="Cambria" panose="02040503050406030204" pitchFamily="18" charset="0"/>
            </a:rPr>
            <a:t>všečkov</a:t>
          </a:r>
          <a:r>
            <a:rPr lang="sl-SI" sz="1400" dirty="0" smtClean="0">
              <a:latin typeface="Cambria" panose="02040503050406030204" pitchFamily="18" charset="0"/>
            </a:rPr>
            <a:t> na spletni strani.</a:t>
          </a:r>
          <a:endParaRPr lang="en-GB" sz="1400" dirty="0">
            <a:latin typeface="Cambria" panose="02040503050406030204" pitchFamily="18" charset="0"/>
          </a:endParaRPr>
        </a:p>
      </dgm:t>
    </dgm:pt>
    <dgm:pt modelId="{6479EE02-7156-4D73-BB0B-22D84DE8AEFE}" type="parTrans" cxnId="{C506C25F-2221-4AC1-8B03-B39DE37912F8}">
      <dgm:prSet/>
      <dgm:spPr/>
      <dgm:t>
        <a:bodyPr/>
        <a:lstStyle/>
        <a:p>
          <a:endParaRPr lang="en-GB"/>
        </a:p>
      </dgm:t>
    </dgm:pt>
    <dgm:pt modelId="{05B8823D-5443-43C8-9F99-E4B94FB45282}" type="sibTrans" cxnId="{C506C25F-2221-4AC1-8B03-B39DE37912F8}">
      <dgm:prSet/>
      <dgm:spPr/>
      <dgm:t>
        <a:bodyPr/>
        <a:lstStyle/>
        <a:p>
          <a:endParaRPr lang="en-GB"/>
        </a:p>
      </dgm:t>
    </dgm:pt>
    <dgm:pt modelId="{8067CD77-8841-45B0-80F4-F67E6EDAD65F}">
      <dgm:prSet phldrT="[Text]" custT="1"/>
      <dgm:spPr/>
      <dgm:t>
        <a:bodyPr/>
        <a:lstStyle/>
        <a:p>
          <a:r>
            <a:rPr lang="sl-SI" sz="1400" dirty="0" smtClean="0">
              <a:latin typeface="Cambria" panose="02040503050406030204" pitchFamily="18" charset="0"/>
            </a:rPr>
            <a:t>Tridelna struktura ocene:</a:t>
          </a:r>
          <a:endParaRPr lang="en-GB" sz="1400" dirty="0">
            <a:latin typeface="Cambria" panose="02040503050406030204" pitchFamily="18" charset="0"/>
          </a:endParaRPr>
        </a:p>
      </dgm:t>
    </dgm:pt>
    <dgm:pt modelId="{0EB20F4E-9799-4E2E-B839-5229653D4F19}" type="parTrans" cxnId="{3C9BDCA7-F8E8-4ABD-910E-1C6874CC887F}">
      <dgm:prSet/>
      <dgm:spPr/>
      <dgm:t>
        <a:bodyPr/>
        <a:lstStyle/>
        <a:p>
          <a:endParaRPr lang="en-GB"/>
        </a:p>
      </dgm:t>
    </dgm:pt>
    <dgm:pt modelId="{1BC74AA5-6F1D-43B1-92F4-EAF0A2F30DD0}" type="sibTrans" cxnId="{3C9BDCA7-F8E8-4ABD-910E-1C6874CC887F}">
      <dgm:prSet/>
      <dgm:spPr/>
      <dgm:t>
        <a:bodyPr/>
        <a:lstStyle/>
        <a:p>
          <a:endParaRPr lang="en-GB"/>
        </a:p>
      </dgm:t>
    </dgm:pt>
    <dgm:pt modelId="{B6C7485A-2552-4C10-8A87-99029DF6A4A6}">
      <dgm:prSet phldrT="[Text]" custT="1"/>
      <dgm:spPr>
        <a:noFill/>
      </dgm:spPr>
      <dgm:t>
        <a:bodyPr/>
        <a:lstStyle/>
        <a:p>
          <a:r>
            <a:rPr lang="sl-SI" sz="1400" dirty="0" smtClean="0">
              <a:latin typeface="Cambria" panose="02040503050406030204" pitchFamily="18" charset="0"/>
            </a:rPr>
            <a:t>Glasovanje in ocenjevanje: od torka, 29. marca, do ponedeljka, 18. aprila 2016 na </a:t>
          </a:r>
          <a:r>
            <a:rPr lang="sl-SI" sz="1400" dirty="0" smtClean="0">
              <a:latin typeface="Cambria" panose="02040503050406030204" pitchFamily="18" charset="0"/>
              <a:hlinkClick xmlns:r="http://schemas.openxmlformats.org/officeDocument/2006/relationships" r:id="rId2"/>
            </a:rPr>
            <a:t>spletni strani kampanje</a:t>
          </a:r>
          <a:r>
            <a:rPr lang="sl-SI" sz="1400" dirty="0" smtClean="0">
              <a:latin typeface="Cambria" panose="02040503050406030204" pitchFamily="18" charset="0"/>
            </a:rPr>
            <a:t>.</a:t>
          </a:r>
          <a:endParaRPr lang="en-GB" sz="1400" dirty="0">
            <a:latin typeface="Cambria" panose="02040503050406030204" pitchFamily="18" charset="0"/>
          </a:endParaRPr>
        </a:p>
      </dgm:t>
    </dgm:pt>
    <dgm:pt modelId="{FB471023-A6FE-4B88-9B79-0936743FF06D}" type="parTrans" cxnId="{BEA0AE29-F238-4B83-AFAE-5A8FB016FB4D}">
      <dgm:prSet/>
      <dgm:spPr/>
      <dgm:t>
        <a:bodyPr/>
        <a:lstStyle/>
        <a:p>
          <a:endParaRPr lang="en-GB"/>
        </a:p>
      </dgm:t>
    </dgm:pt>
    <dgm:pt modelId="{EE4162EE-2D45-4908-BCED-4D31AA63B5DB}" type="sibTrans" cxnId="{BEA0AE29-F238-4B83-AFAE-5A8FB016FB4D}">
      <dgm:prSet/>
      <dgm:spPr/>
      <dgm:t>
        <a:bodyPr/>
        <a:lstStyle/>
        <a:p>
          <a:endParaRPr lang="en-GB"/>
        </a:p>
      </dgm:t>
    </dgm:pt>
    <dgm:pt modelId="{1DF04510-5399-4898-9C27-5CCD4E89354C}">
      <dgm:prSet custT="1"/>
      <dgm:spPr/>
      <dgm:t>
        <a:bodyPr/>
        <a:lstStyle/>
        <a:p>
          <a:r>
            <a:rPr lang="sl-SI" sz="1400" b="0" dirty="0" smtClean="0">
              <a:latin typeface="Cambria" panose="02040503050406030204" pitchFamily="18" charset="0"/>
            </a:rPr>
            <a:t>relevantnost tematike: npr. prikaz aktivnosti šole tekom leta in utrinkov z EKObum predstavitve;</a:t>
          </a:r>
        </a:p>
      </dgm:t>
    </dgm:pt>
    <dgm:pt modelId="{5B7A2525-16D1-4921-BBC2-820277691EA8}" type="parTrans" cxnId="{778026F7-C6BA-4337-9B1D-B94CC53BFF81}">
      <dgm:prSet/>
      <dgm:spPr/>
      <dgm:t>
        <a:bodyPr/>
        <a:lstStyle/>
        <a:p>
          <a:endParaRPr lang="sl-SI"/>
        </a:p>
      </dgm:t>
    </dgm:pt>
    <dgm:pt modelId="{280E38EB-8976-4B7B-B7F2-BDF162271FA9}" type="sibTrans" cxnId="{778026F7-C6BA-4337-9B1D-B94CC53BFF81}">
      <dgm:prSet/>
      <dgm:spPr/>
      <dgm:t>
        <a:bodyPr/>
        <a:lstStyle/>
        <a:p>
          <a:endParaRPr lang="sl-SI"/>
        </a:p>
      </dgm:t>
    </dgm:pt>
    <dgm:pt modelId="{92B15E93-C422-48FC-B430-EB7A3A936C50}">
      <dgm:prSet custT="1"/>
      <dgm:spPr/>
      <dgm:t>
        <a:bodyPr/>
        <a:lstStyle/>
        <a:p>
          <a:r>
            <a:rPr lang="sl-SI" sz="1400" b="0" dirty="0" smtClean="0">
              <a:latin typeface="Cambria" panose="02040503050406030204" pitchFamily="18" charset="0"/>
            </a:rPr>
            <a:t>ustvarjalnost: npr. inovativni načini dijakov pri zmanjševanju izpustov ogljikovega dioksida.</a:t>
          </a:r>
        </a:p>
      </dgm:t>
    </dgm:pt>
    <dgm:pt modelId="{3816F8B6-5297-41FE-91AF-F85F5C880E53}" type="parTrans" cxnId="{8FD8335B-6294-48C9-8452-EDEED3F73D83}">
      <dgm:prSet/>
      <dgm:spPr/>
      <dgm:t>
        <a:bodyPr/>
        <a:lstStyle/>
        <a:p>
          <a:endParaRPr lang="sl-SI"/>
        </a:p>
      </dgm:t>
    </dgm:pt>
    <dgm:pt modelId="{829097E7-F0CE-4BBC-9BD7-FDA89C5DB988}" type="sibTrans" cxnId="{8FD8335B-6294-48C9-8452-EDEED3F73D83}">
      <dgm:prSet/>
      <dgm:spPr/>
      <dgm:t>
        <a:bodyPr/>
        <a:lstStyle/>
        <a:p>
          <a:endParaRPr lang="sl-SI"/>
        </a:p>
      </dgm:t>
    </dgm:pt>
    <dgm:pt modelId="{A101D317-C939-4260-8C53-49854862D6A1}">
      <dgm:prSet phldrT="[Text]" custT="1"/>
      <dgm:spPr>
        <a:noFill/>
      </dgm:spPr>
      <dgm:t>
        <a:bodyPr/>
        <a:lstStyle/>
        <a:p>
          <a:pPr algn="l"/>
          <a:endParaRPr lang="en-GB" sz="1400" b="0" dirty="0">
            <a:latin typeface="Cambria" panose="02040503050406030204" pitchFamily="18" charset="0"/>
          </a:endParaRPr>
        </a:p>
      </dgm:t>
    </dgm:pt>
    <dgm:pt modelId="{635EF1F8-692B-4EBE-BDA3-86A135C9E84E}" type="parTrans" cxnId="{96009EC3-967B-4AD3-8062-E5914A8CF275}">
      <dgm:prSet/>
      <dgm:spPr/>
      <dgm:t>
        <a:bodyPr/>
        <a:lstStyle/>
        <a:p>
          <a:endParaRPr lang="sl-SI"/>
        </a:p>
      </dgm:t>
    </dgm:pt>
    <dgm:pt modelId="{21BE0FF4-3A42-4311-9B80-BA51EDA48012}" type="sibTrans" cxnId="{96009EC3-967B-4AD3-8062-E5914A8CF275}">
      <dgm:prSet/>
      <dgm:spPr/>
      <dgm:t>
        <a:bodyPr/>
        <a:lstStyle/>
        <a:p>
          <a:endParaRPr lang="sl-SI"/>
        </a:p>
      </dgm:t>
    </dgm:pt>
    <dgm:pt modelId="{163ABE46-DF06-4D0F-9B7F-9747DBD5822A}" type="pres">
      <dgm:prSet presAssocID="{AD6CA4E8-48D4-4B0F-964D-8CB462A4C1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66171E2-8906-4A20-95F3-86569D806B6F}" type="pres">
      <dgm:prSet presAssocID="{8A83F1BC-179F-49F8-8664-26CE0AC7346F}" presName="parentText" presStyleLbl="node1" presStyleIdx="0" presStyleCnt="3" custLinFactNeighborY="-1292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95B1AF-E5AE-40A9-AEFF-9608AD91710E}" type="pres">
      <dgm:prSet presAssocID="{8A83F1BC-179F-49F8-8664-26CE0AC7346F}" presName="childText" presStyleLbl="revTx" presStyleIdx="0" presStyleCnt="3" custScaleY="160940" custLinFactNeighborY="-555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7F0955-CB96-4054-8140-42C6B5B44155}" type="pres">
      <dgm:prSet presAssocID="{2AE639A1-D215-408F-ACD2-CF2606DA3749}" presName="parentText" presStyleLbl="node1" presStyleIdx="1" presStyleCnt="3" custLinFactNeighborY="-3820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AB9475-F799-417D-BEF5-BA3864ECE164}" type="pres">
      <dgm:prSet presAssocID="{2AE639A1-D215-408F-ACD2-CF2606DA3749}" presName="childText" presStyleLbl="revTx" presStyleIdx="1" presStyleCnt="3" custScaleY="118509" custLinFactNeighborY="-966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BEBB81-2F0B-4117-B5BF-E7A5FCDCF92E}" type="pres">
      <dgm:prSet presAssocID="{33EA6D29-ECEE-48EB-912A-AB9652FD1AF5}" presName="parentText" presStyleLbl="node1" presStyleIdx="2" presStyleCnt="3" custLinFactNeighborY="-1062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DD4984-3A35-4D88-8E51-974A7AC02C8D}" type="pres">
      <dgm:prSet presAssocID="{33EA6D29-ECEE-48EB-912A-AB9652FD1AF5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3A016C3-E633-4D88-ABD6-44516F3F2675}" srcId="{8067CD77-8841-45B0-80F4-F67E6EDAD65F}" destId="{971D59C4-6A89-4083-84BA-CB42E092C8E6}" srcOrd="0" destOrd="0" parTransId="{F92C4A7A-CA00-437C-AFCD-BB1561EA8F44}" sibTransId="{5D13D779-CF44-4AEC-94E1-965F438CA83A}"/>
    <dgm:cxn modelId="{70866733-5776-4CBC-BA99-845771479EE8}" srcId="{33EA6D29-ECEE-48EB-912A-AB9652FD1AF5}" destId="{37A9E49C-8A5D-4D82-A9EE-6BB01BB8AFE3}" srcOrd="0" destOrd="0" parTransId="{A9A2359A-5632-46AF-A285-55DE808924FE}" sibTransId="{CD334ECB-77AF-4AC2-A9A3-B4A5B8073D16}"/>
    <dgm:cxn modelId="{51E43999-A149-4B74-8405-7FC5A40E86BF}" type="presOf" srcId="{8067CD77-8841-45B0-80F4-F67E6EDAD65F}" destId="{7CAB9475-F799-417D-BEF5-BA3864ECE164}" srcOrd="0" destOrd="1" presId="urn:microsoft.com/office/officeart/2005/8/layout/vList2"/>
    <dgm:cxn modelId="{C506C25F-2221-4AC1-8B03-B39DE37912F8}" srcId="{8067CD77-8841-45B0-80F4-F67E6EDAD65F}" destId="{142839CD-7699-4B4E-9753-6665D53E8F78}" srcOrd="2" destOrd="0" parTransId="{6479EE02-7156-4D73-BB0B-22D84DE8AEFE}" sibTransId="{05B8823D-5443-43C8-9F99-E4B94FB45282}"/>
    <dgm:cxn modelId="{B7728CDD-FD2E-4B6B-B7C5-AC0648298D34}" type="presOf" srcId="{1DF04510-5399-4898-9C27-5CCD4E89354C}" destId="{D295B1AF-E5AE-40A9-AEFF-9608AD91710E}" srcOrd="0" destOrd="2" presId="urn:microsoft.com/office/officeart/2005/8/layout/vList2"/>
    <dgm:cxn modelId="{F77F813A-DCD8-4E02-8238-A3B9F850BCA6}" type="presOf" srcId="{971D59C4-6A89-4083-84BA-CB42E092C8E6}" destId="{7CAB9475-F799-417D-BEF5-BA3864ECE164}" srcOrd="0" destOrd="2" presId="urn:microsoft.com/office/officeart/2005/8/layout/vList2"/>
    <dgm:cxn modelId="{8FD8335B-6294-48C9-8452-EDEED3F73D83}" srcId="{8A83F1BC-179F-49F8-8664-26CE0AC7346F}" destId="{92B15E93-C422-48FC-B430-EB7A3A936C50}" srcOrd="3" destOrd="0" parTransId="{3816F8B6-5297-41FE-91AF-F85F5C880E53}" sibTransId="{829097E7-F0CE-4BBC-9BD7-FDA89C5DB988}"/>
    <dgm:cxn modelId="{96009EC3-967B-4AD3-8062-E5914A8CF275}" srcId="{8A83F1BC-179F-49F8-8664-26CE0AC7346F}" destId="{A101D317-C939-4260-8C53-49854862D6A1}" srcOrd="0" destOrd="0" parTransId="{635EF1F8-692B-4EBE-BDA3-86A135C9E84E}" sibTransId="{21BE0FF4-3A42-4311-9B80-BA51EDA48012}"/>
    <dgm:cxn modelId="{F9E2AFCE-67E6-4A4F-B30B-B12C313DCEB9}" type="presOf" srcId="{142839CD-7699-4B4E-9753-6665D53E8F78}" destId="{7CAB9475-F799-417D-BEF5-BA3864ECE164}" srcOrd="0" destOrd="4" presId="urn:microsoft.com/office/officeart/2005/8/layout/vList2"/>
    <dgm:cxn modelId="{BEA0AE29-F238-4B83-AFAE-5A8FB016FB4D}" srcId="{33EA6D29-ECEE-48EB-912A-AB9652FD1AF5}" destId="{B6C7485A-2552-4C10-8A87-99029DF6A4A6}" srcOrd="2" destOrd="0" parTransId="{FB471023-A6FE-4B88-9B79-0936743FF06D}" sibTransId="{EE4162EE-2D45-4908-BCED-4D31AA63B5DB}"/>
    <dgm:cxn modelId="{0E4F368A-B977-4F62-BA1B-E57901F435D0}" srcId="{33EA6D29-ECEE-48EB-912A-AB9652FD1AF5}" destId="{3C7202BC-026C-427F-A02E-2C8687CB879E}" srcOrd="1" destOrd="0" parTransId="{767E109C-A213-4364-9F57-3D76C26A11F8}" sibTransId="{A16AC94B-9B6A-4DF8-A60D-9663D69D9B16}"/>
    <dgm:cxn modelId="{3D5FD19F-0B82-4FD8-87E1-A0A9B61F9BFE}" type="presOf" srcId="{2AE639A1-D215-408F-ACD2-CF2606DA3749}" destId="{587F0955-CB96-4054-8140-42C6B5B44155}" srcOrd="0" destOrd="0" presId="urn:microsoft.com/office/officeart/2005/8/layout/vList2"/>
    <dgm:cxn modelId="{24CC96B5-AD9B-49D8-8BBE-3E39051B4A20}" srcId="{AD6CA4E8-48D4-4B0F-964D-8CB462A4C1B4}" destId="{2AE639A1-D215-408F-ACD2-CF2606DA3749}" srcOrd="1" destOrd="0" parTransId="{E839C97B-16C4-4B91-B953-65752A3B7DA6}" sibTransId="{F778FDC9-157C-4C29-A273-B9788D6E9627}"/>
    <dgm:cxn modelId="{C3C0D3CC-F186-4911-A5B3-0793FC8257A2}" srcId="{AD6CA4E8-48D4-4B0F-964D-8CB462A4C1B4}" destId="{8A83F1BC-179F-49F8-8664-26CE0AC7346F}" srcOrd="0" destOrd="0" parTransId="{176A04F5-6C3E-4DB9-B514-924DE12A282B}" sibTransId="{0890B353-CAFA-4D7F-9557-7F5D4E89EFB6}"/>
    <dgm:cxn modelId="{CCCF2906-AC2F-4588-A50F-1EAD080C2290}" type="presOf" srcId="{6112D8DD-2B35-4F34-B96D-4C0AFBDE9442}" destId="{D295B1AF-E5AE-40A9-AEFF-9608AD91710E}" srcOrd="0" destOrd="1" presId="urn:microsoft.com/office/officeart/2005/8/layout/vList2"/>
    <dgm:cxn modelId="{4CC656B8-5CA6-4017-8972-E27B14DE7D6D}" srcId="{8067CD77-8841-45B0-80F4-F67E6EDAD65F}" destId="{F3480918-89F5-4E22-AFE1-8E1118951B78}" srcOrd="1" destOrd="0" parTransId="{00528A3F-D63E-4C41-B750-AC4956E9434D}" sibTransId="{8221BC8F-6B94-4AA1-96DD-C57849BA3AC7}"/>
    <dgm:cxn modelId="{9967B92E-456E-412B-879F-98FF32233097}" srcId="{2AE639A1-D215-408F-ACD2-CF2606DA3749}" destId="{A450AFA2-5106-493F-AC58-4FC69BCF5527}" srcOrd="0" destOrd="0" parTransId="{669AB011-65B6-4BD3-BBE6-DF0BFC20312E}" sibTransId="{53B2F76A-CCA8-409C-B80A-69F30CE4EE68}"/>
    <dgm:cxn modelId="{BDC1564E-5908-417E-82F2-470018691CAB}" srcId="{8A83F1BC-179F-49F8-8664-26CE0AC7346F}" destId="{6112D8DD-2B35-4F34-B96D-4C0AFBDE9442}" srcOrd="1" destOrd="0" parTransId="{3FB36C84-C79F-48FD-9BDA-723BAEF0E438}" sibTransId="{D713307E-5A17-4EFE-AF74-464B10BBE82A}"/>
    <dgm:cxn modelId="{8705ADBA-C1BD-4179-A6AB-E70281565551}" type="presOf" srcId="{B6C7485A-2552-4C10-8A87-99029DF6A4A6}" destId="{3BDD4984-3A35-4D88-8E51-974A7AC02C8D}" srcOrd="0" destOrd="2" presId="urn:microsoft.com/office/officeart/2005/8/layout/vList2"/>
    <dgm:cxn modelId="{5E70EE21-37A2-4232-87F1-3AEDB7ABA042}" type="presOf" srcId="{37A9E49C-8A5D-4D82-A9EE-6BB01BB8AFE3}" destId="{3BDD4984-3A35-4D88-8E51-974A7AC02C8D}" srcOrd="0" destOrd="0" presId="urn:microsoft.com/office/officeart/2005/8/layout/vList2"/>
    <dgm:cxn modelId="{980EA185-EC29-4F94-AB62-E5EF37AE2D29}" srcId="{AD6CA4E8-48D4-4B0F-964D-8CB462A4C1B4}" destId="{33EA6D29-ECEE-48EB-912A-AB9652FD1AF5}" srcOrd="2" destOrd="0" parTransId="{3ABA1E0A-F144-4C5D-B05F-CF11574185A8}" sibTransId="{36534520-0B78-42A0-AAC3-0A921137D785}"/>
    <dgm:cxn modelId="{56A00B61-CCA6-4670-BA61-1084A265DB19}" type="presOf" srcId="{3C7202BC-026C-427F-A02E-2C8687CB879E}" destId="{3BDD4984-3A35-4D88-8E51-974A7AC02C8D}" srcOrd="0" destOrd="1" presId="urn:microsoft.com/office/officeart/2005/8/layout/vList2"/>
    <dgm:cxn modelId="{ED4AFB17-B723-496A-A260-78B09DBB914B}" type="presOf" srcId="{8A83F1BC-179F-49F8-8664-26CE0AC7346F}" destId="{266171E2-8906-4A20-95F3-86569D806B6F}" srcOrd="0" destOrd="0" presId="urn:microsoft.com/office/officeart/2005/8/layout/vList2"/>
    <dgm:cxn modelId="{9EDB3180-4043-4F88-9B3E-7FFE3D1B94B3}" type="presOf" srcId="{A450AFA2-5106-493F-AC58-4FC69BCF5527}" destId="{7CAB9475-F799-417D-BEF5-BA3864ECE164}" srcOrd="0" destOrd="0" presId="urn:microsoft.com/office/officeart/2005/8/layout/vList2"/>
    <dgm:cxn modelId="{CDD55B0A-DDC9-444F-B6C2-559A4465482C}" type="presOf" srcId="{92B15E93-C422-48FC-B430-EB7A3A936C50}" destId="{D295B1AF-E5AE-40A9-AEFF-9608AD91710E}" srcOrd="0" destOrd="3" presId="urn:microsoft.com/office/officeart/2005/8/layout/vList2"/>
    <dgm:cxn modelId="{778026F7-C6BA-4337-9B1D-B94CC53BFF81}" srcId="{8A83F1BC-179F-49F8-8664-26CE0AC7346F}" destId="{1DF04510-5399-4898-9C27-5CCD4E89354C}" srcOrd="2" destOrd="0" parTransId="{5B7A2525-16D1-4921-BBC2-820277691EA8}" sibTransId="{280E38EB-8976-4B7B-B7F2-BDF162271FA9}"/>
    <dgm:cxn modelId="{910EBB31-DFC6-44AE-A76D-51FBD5DDCA25}" type="presOf" srcId="{AD6CA4E8-48D4-4B0F-964D-8CB462A4C1B4}" destId="{163ABE46-DF06-4D0F-9B7F-9747DBD5822A}" srcOrd="0" destOrd="0" presId="urn:microsoft.com/office/officeart/2005/8/layout/vList2"/>
    <dgm:cxn modelId="{9EDA5B8A-36B3-4018-8CB6-10A4EE1B26C2}" type="presOf" srcId="{A101D317-C939-4260-8C53-49854862D6A1}" destId="{D295B1AF-E5AE-40A9-AEFF-9608AD91710E}" srcOrd="0" destOrd="0" presId="urn:microsoft.com/office/officeart/2005/8/layout/vList2"/>
    <dgm:cxn modelId="{7085DCF0-7F70-454C-BDA9-1F926715AF5D}" type="presOf" srcId="{F3480918-89F5-4E22-AFE1-8E1118951B78}" destId="{7CAB9475-F799-417D-BEF5-BA3864ECE164}" srcOrd="0" destOrd="3" presId="urn:microsoft.com/office/officeart/2005/8/layout/vList2"/>
    <dgm:cxn modelId="{3C9BDCA7-F8E8-4ABD-910E-1C6874CC887F}" srcId="{2AE639A1-D215-408F-ACD2-CF2606DA3749}" destId="{8067CD77-8841-45B0-80F4-F67E6EDAD65F}" srcOrd="1" destOrd="0" parTransId="{0EB20F4E-9799-4E2E-B839-5229653D4F19}" sibTransId="{1BC74AA5-6F1D-43B1-92F4-EAF0A2F30DD0}"/>
    <dgm:cxn modelId="{2DEB33D1-0338-49EE-9151-687A1E0108B0}" type="presOf" srcId="{33EA6D29-ECEE-48EB-912A-AB9652FD1AF5}" destId="{ACBEBB81-2F0B-4117-B5BF-E7A5FCDCF92E}" srcOrd="0" destOrd="0" presId="urn:microsoft.com/office/officeart/2005/8/layout/vList2"/>
    <dgm:cxn modelId="{A6E47D6E-C657-4835-9C29-F89D1BEC54CA}" type="presParOf" srcId="{163ABE46-DF06-4D0F-9B7F-9747DBD5822A}" destId="{266171E2-8906-4A20-95F3-86569D806B6F}" srcOrd="0" destOrd="0" presId="urn:microsoft.com/office/officeart/2005/8/layout/vList2"/>
    <dgm:cxn modelId="{75E6ECD0-F9F6-43CA-A71E-1DB1D675F9C0}" type="presParOf" srcId="{163ABE46-DF06-4D0F-9B7F-9747DBD5822A}" destId="{D295B1AF-E5AE-40A9-AEFF-9608AD91710E}" srcOrd="1" destOrd="0" presId="urn:microsoft.com/office/officeart/2005/8/layout/vList2"/>
    <dgm:cxn modelId="{8FF18BEC-8B46-430B-88AA-7C106E7FE08E}" type="presParOf" srcId="{163ABE46-DF06-4D0F-9B7F-9747DBD5822A}" destId="{587F0955-CB96-4054-8140-42C6B5B44155}" srcOrd="2" destOrd="0" presId="urn:microsoft.com/office/officeart/2005/8/layout/vList2"/>
    <dgm:cxn modelId="{608DF244-5CBA-4943-8E94-E635399EC647}" type="presParOf" srcId="{163ABE46-DF06-4D0F-9B7F-9747DBD5822A}" destId="{7CAB9475-F799-417D-BEF5-BA3864ECE164}" srcOrd="3" destOrd="0" presId="urn:microsoft.com/office/officeart/2005/8/layout/vList2"/>
    <dgm:cxn modelId="{3700B033-EF2E-4F39-8DDD-7D8E39A8C2D0}" type="presParOf" srcId="{163ABE46-DF06-4D0F-9B7F-9747DBD5822A}" destId="{ACBEBB81-2F0B-4117-B5BF-E7A5FCDCF92E}" srcOrd="4" destOrd="0" presId="urn:microsoft.com/office/officeart/2005/8/layout/vList2"/>
    <dgm:cxn modelId="{BC94C995-2502-4E9F-91CC-FD83772262A4}" type="presParOf" srcId="{163ABE46-DF06-4D0F-9B7F-9747DBD5822A}" destId="{3BDD4984-3A35-4D88-8E51-974A7AC02C8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9C892FE-5AF3-49DF-B605-5D3A308503D2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9A547801-D9A2-4D1B-829E-6AF46E711190}">
      <dgm:prSet phldrT="[Text]" custT="1"/>
      <dgm:spPr/>
      <dgm:t>
        <a:bodyPr/>
        <a:lstStyle/>
        <a:p>
          <a:r>
            <a:rPr lang="sl-SI" sz="1600" b="1" dirty="0" err="1" smtClean="0">
              <a:latin typeface="Cambria" panose="02040503050406030204" pitchFamily="18" charset="0"/>
            </a:rPr>
            <a:t>EKOnačrt</a:t>
          </a:r>
          <a:endParaRPr lang="en-GB" sz="1600" b="1" dirty="0">
            <a:latin typeface="Cambria" panose="02040503050406030204" pitchFamily="18" charset="0"/>
          </a:endParaRPr>
        </a:p>
      </dgm:t>
    </dgm:pt>
    <dgm:pt modelId="{5F3D0532-6FE9-43BA-92C5-3863C3C91006}" type="parTrans" cxnId="{74F91527-61B4-41E6-B616-D2CF733F816B}">
      <dgm:prSet/>
      <dgm:spPr/>
      <dgm:t>
        <a:bodyPr/>
        <a:lstStyle/>
        <a:p>
          <a:endParaRPr lang="en-GB"/>
        </a:p>
      </dgm:t>
    </dgm:pt>
    <dgm:pt modelId="{BC9DD2FE-0995-4CA2-A30E-832D06246427}" type="sibTrans" cxnId="{74F91527-61B4-41E6-B616-D2CF733F816B}">
      <dgm:prSet/>
      <dgm:spPr/>
      <dgm:t>
        <a:bodyPr/>
        <a:lstStyle/>
        <a:p>
          <a:endParaRPr lang="en-GB"/>
        </a:p>
      </dgm:t>
    </dgm:pt>
    <dgm:pt modelId="{C3AA0708-8629-4EB0-8EFE-FE6D535029FC}">
      <dgm:prSet phldrT="[Text]" custT="1"/>
      <dgm:spPr>
        <a:solidFill>
          <a:srgbClr val="557221"/>
        </a:solidFill>
      </dgm:spPr>
      <dgm:t>
        <a:bodyPr/>
        <a:lstStyle/>
        <a:p>
          <a:r>
            <a:rPr lang="sl-SI" sz="1600" dirty="0" smtClean="0">
              <a:latin typeface="Cambria" panose="02040503050406030204" pitchFamily="18" charset="0"/>
            </a:rPr>
            <a:t>Se ne ocenjuje </a:t>
          </a:r>
          <a:endParaRPr lang="en-GB" sz="1600" dirty="0">
            <a:latin typeface="Cambria" panose="02040503050406030204" pitchFamily="18" charset="0"/>
          </a:endParaRPr>
        </a:p>
      </dgm:t>
    </dgm:pt>
    <dgm:pt modelId="{0C713632-09AB-4128-B2F3-9392A3AC2F6C}" type="parTrans" cxnId="{3E2E7603-18E3-4098-B241-E72160183BCF}">
      <dgm:prSet/>
      <dgm:spPr/>
      <dgm:t>
        <a:bodyPr/>
        <a:lstStyle/>
        <a:p>
          <a:endParaRPr lang="en-GB"/>
        </a:p>
      </dgm:t>
    </dgm:pt>
    <dgm:pt modelId="{EBF4935B-2A71-42F6-ADE4-49651B1932BA}" type="sibTrans" cxnId="{3E2E7603-18E3-4098-B241-E72160183BCF}">
      <dgm:prSet/>
      <dgm:spPr/>
      <dgm:t>
        <a:bodyPr/>
        <a:lstStyle/>
        <a:p>
          <a:endParaRPr lang="en-GB"/>
        </a:p>
      </dgm:t>
    </dgm:pt>
    <dgm:pt modelId="{5757D9D7-4AD9-48D0-87C4-B73D65579B56}">
      <dgm:prSet phldrT="[Text]" custT="1"/>
      <dgm:spPr/>
      <dgm:t>
        <a:bodyPr/>
        <a:lstStyle/>
        <a:p>
          <a:r>
            <a:rPr lang="sl-SI" sz="1600" b="1" dirty="0" err="1" smtClean="0">
              <a:latin typeface="Cambria" panose="02040503050406030204" pitchFamily="18" charset="0"/>
            </a:rPr>
            <a:t>EKObum</a:t>
          </a:r>
          <a:r>
            <a:rPr lang="sl-SI" sz="1600" b="1" dirty="0" smtClean="0">
              <a:latin typeface="Cambria" panose="02040503050406030204" pitchFamily="18" charset="0"/>
            </a:rPr>
            <a:t> predstavitev </a:t>
          </a:r>
          <a:endParaRPr lang="en-GB" sz="1600" b="1" dirty="0">
            <a:latin typeface="Cambria" panose="02040503050406030204" pitchFamily="18" charset="0"/>
          </a:endParaRPr>
        </a:p>
      </dgm:t>
    </dgm:pt>
    <dgm:pt modelId="{54EC6E62-14F8-4F6C-AC6F-2DB729FB9817}" type="parTrans" cxnId="{02EC1937-18D6-410D-BCBB-427813299860}">
      <dgm:prSet/>
      <dgm:spPr/>
      <dgm:t>
        <a:bodyPr/>
        <a:lstStyle/>
        <a:p>
          <a:endParaRPr lang="en-GB"/>
        </a:p>
      </dgm:t>
    </dgm:pt>
    <dgm:pt modelId="{4B8883F1-5C69-4EE6-A40C-CDD099266D6A}" type="sibTrans" cxnId="{02EC1937-18D6-410D-BCBB-427813299860}">
      <dgm:prSet/>
      <dgm:spPr/>
      <dgm:t>
        <a:bodyPr/>
        <a:lstStyle/>
        <a:p>
          <a:endParaRPr lang="en-GB"/>
        </a:p>
      </dgm:t>
    </dgm:pt>
    <dgm:pt modelId="{0494FCAB-39D6-4F74-9B72-3DB34A522648}">
      <dgm:prSet phldrT="[Text]" custT="1"/>
      <dgm:spPr>
        <a:solidFill>
          <a:srgbClr val="E57D3B"/>
        </a:solidFill>
      </dgm:spPr>
      <dgm:t>
        <a:bodyPr/>
        <a:lstStyle/>
        <a:p>
          <a:r>
            <a:rPr lang="sl-SI" sz="1600" b="1" dirty="0" smtClean="0">
              <a:latin typeface="Cambria" panose="02040503050406030204" pitchFamily="18" charset="0"/>
            </a:rPr>
            <a:t>Ocenjevanje</a:t>
          </a:r>
          <a:endParaRPr lang="en-GB" sz="1600" b="1" dirty="0">
            <a:latin typeface="Cambria" panose="02040503050406030204" pitchFamily="18" charset="0"/>
          </a:endParaRPr>
        </a:p>
      </dgm:t>
    </dgm:pt>
    <dgm:pt modelId="{99802354-66BD-4E11-8F34-DE27E88F6169}" type="parTrans" cxnId="{1CF8B6E3-417C-434D-8005-1EA6423A44A1}">
      <dgm:prSet/>
      <dgm:spPr/>
      <dgm:t>
        <a:bodyPr/>
        <a:lstStyle/>
        <a:p>
          <a:endParaRPr lang="en-GB"/>
        </a:p>
      </dgm:t>
    </dgm:pt>
    <dgm:pt modelId="{AA105366-CFC9-4DCE-A5DB-111D3459EFB7}" type="sibTrans" cxnId="{1CF8B6E3-417C-434D-8005-1EA6423A44A1}">
      <dgm:prSet/>
      <dgm:spPr/>
      <dgm:t>
        <a:bodyPr/>
        <a:lstStyle/>
        <a:p>
          <a:endParaRPr lang="en-GB"/>
        </a:p>
      </dgm:t>
    </dgm:pt>
    <dgm:pt modelId="{7A82B4D7-0BBD-4354-9085-CE239F47F5F9}">
      <dgm:prSet phldrT="[Text]" custT="1"/>
      <dgm:spPr>
        <a:solidFill>
          <a:srgbClr val="557221"/>
        </a:solidFill>
      </dgm:spPr>
      <dgm:t>
        <a:bodyPr/>
        <a:lstStyle/>
        <a:p>
          <a:r>
            <a:rPr lang="sl-SI" sz="1600" b="1" dirty="0" smtClean="0">
              <a:latin typeface="Cambria" panose="02040503050406030204" pitchFamily="18" charset="0"/>
            </a:rPr>
            <a:t>Izpolnitev vprašalnika je pogoj za sodelovanje v kampanji</a:t>
          </a:r>
          <a:endParaRPr lang="en-GB" sz="1600" b="1" dirty="0">
            <a:latin typeface="Cambria" panose="02040503050406030204" pitchFamily="18" charset="0"/>
          </a:endParaRPr>
        </a:p>
      </dgm:t>
    </dgm:pt>
    <dgm:pt modelId="{CD9CE6EF-9F4C-4B51-B2A3-6F4A02A31C29}" type="parTrans" cxnId="{945C521E-5B4F-4B64-BB38-58F519035812}">
      <dgm:prSet/>
      <dgm:spPr/>
      <dgm:t>
        <a:bodyPr/>
        <a:lstStyle/>
        <a:p>
          <a:endParaRPr lang="en-GB"/>
        </a:p>
      </dgm:t>
    </dgm:pt>
    <dgm:pt modelId="{ECDE6765-EA2C-4063-92B1-2D2ADCE866B3}" type="sibTrans" cxnId="{945C521E-5B4F-4B64-BB38-58F519035812}">
      <dgm:prSet/>
      <dgm:spPr/>
      <dgm:t>
        <a:bodyPr/>
        <a:lstStyle/>
        <a:p>
          <a:endParaRPr lang="en-GB"/>
        </a:p>
      </dgm:t>
    </dgm:pt>
    <dgm:pt modelId="{03268027-D5C4-4E50-94C4-57F02CF18572}">
      <dgm:prSet phldrT="[Text]" custT="1"/>
      <dgm:spPr>
        <a:solidFill>
          <a:srgbClr val="E57D3B"/>
        </a:solidFill>
      </dgm:spPr>
      <dgm:t>
        <a:bodyPr/>
        <a:lstStyle/>
        <a:p>
          <a:r>
            <a:rPr lang="sl-SI" sz="1600" dirty="0" smtClean="0">
              <a:latin typeface="Cambria" panose="02040503050406030204" pitchFamily="18" charset="0"/>
            </a:rPr>
            <a:t>35 % GDST</a:t>
          </a:r>
          <a:endParaRPr lang="en-GB" sz="1600" dirty="0">
            <a:latin typeface="Cambria" panose="02040503050406030204" pitchFamily="18" charset="0"/>
          </a:endParaRPr>
        </a:p>
      </dgm:t>
    </dgm:pt>
    <dgm:pt modelId="{13640D1D-AB6E-4C8A-8B79-BA8519E60D09}" type="parTrans" cxnId="{DB3B0181-8DD5-47DA-A756-5DCCF27ACB7C}">
      <dgm:prSet/>
      <dgm:spPr/>
      <dgm:t>
        <a:bodyPr/>
        <a:lstStyle/>
        <a:p>
          <a:endParaRPr lang="en-GB"/>
        </a:p>
      </dgm:t>
    </dgm:pt>
    <dgm:pt modelId="{7BE5FBAB-4B66-411C-8FD7-D1E5ADF95A3B}" type="sibTrans" cxnId="{DB3B0181-8DD5-47DA-A756-5DCCF27ACB7C}">
      <dgm:prSet/>
      <dgm:spPr/>
      <dgm:t>
        <a:bodyPr/>
        <a:lstStyle/>
        <a:p>
          <a:endParaRPr lang="en-GB"/>
        </a:p>
      </dgm:t>
    </dgm:pt>
    <dgm:pt modelId="{A940C8CB-1A8C-431F-AA09-551645FC0A4C}">
      <dgm:prSet phldrT="[Text]" custT="1"/>
      <dgm:spPr>
        <a:solidFill>
          <a:srgbClr val="E57D3B"/>
        </a:solidFill>
      </dgm:spPr>
      <dgm:t>
        <a:bodyPr/>
        <a:lstStyle/>
        <a:p>
          <a:r>
            <a:rPr lang="sl-SI" sz="1600" dirty="0" smtClean="0">
              <a:latin typeface="Cambria" panose="02040503050406030204" pitchFamily="18" charset="0"/>
            </a:rPr>
            <a:t>35 % partnerji</a:t>
          </a:r>
          <a:endParaRPr lang="en-GB" sz="1600" dirty="0">
            <a:latin typeface="Cambria" panose="02040503050406030204" pitchFamily="18" charset="0"/>
          </a:endParaRPr>
        </a:p>
      </dgm:t>
    </dgm:pt>
    <dgm:pt modelId="{AD7809D9-D131-420C-B104-D1E6BB62BB62}" type="parTrans" cxnId="{E7AEB49A-19A4-4ED8-B242-538597EE070C}">
      <dgm:prSet/>
      <dgm:spPr/>
      <dgm:t>
        <a:bodyPr/>
        <a:lstStyle/>
        <a:p>
          <a:endParaRPr lang="en-GB"/>
        </a:p>
      </dgm:t>
    </dgm:pt>
    <dgm:pt modelId="{140ABA27-70A1-407E-BBD6-E021B7277BBD}" type="sibTrans" cxnId="{E7AEB49A-19A4-4ED8-B242-538597EE070C}">
      <dgm:prSet/>
      <dgm:spPr/>
      <dgm:t>
        <a:bodyPr/>
        <a:lstStyle/>
        <a:p>
          <a:endParaRPr lang="en-GB"/>
        </a:p>
      </dgm:t>
    </dgm:pt>
    <dgm:pt modelId="{50EB7FF4-A192-4FC4-AA4B-E1BE78456705}">
      <dgm:prSet phldrT="[Text]" custT="1"/>
      <dgm:spPr>
        <a:solidFill>
          <a:srgbClr val="E57D3B"/>
        </a:solidFill>
      </dgm:spPr>
      <dgm:t>
        <a:bodyPr/>
        <a:lstStyle/>
        <a:p>
          <a:r>
            <a:rPr lang="sl-SI" sz="1600" dirty="0" smtClean="0">
              <a:latin typeface="Cambria" panose="02040503050406030204" pitchFamily="18" charset="0"/>
            </a:rPr>
            <a:t>30 % </a:t>
          </a:r>
          <a:r>
            <a:rPr lang="sl-SI" sz="1600" dirty="0" err="1" smtClean="0">
              <a:latin typeface="Cambria" panose="02040503050406030204" pitchFamily="18" charset="0"/>
            </a:rPr>
            <a:t>všečki</a:t>
          </a:r>
          <a:endParaRPr lang="en-GB" sz="1600" dirty="0">
            <a:latin typeface="Cambria" panose="02040503050406030204" pitchFamily="18" charset="0"/>
          </a:endParaRPr>
        </a:p>
      </dgm:t>
    </dgm:pt>
    <dgm:pt modelId="{C1E59CA2-1D0D-42FA-9F7F-C1BF9CACFF98}" type="parTrans" cxnId="{E38FA1E8-139E-4D00-9677-434138049EE1}">
      <dgm:prSet/>
      <dgm:spPr/>
      <dgm:t>
        <a:bodyPr/>
        <a:lstStyle/>
        <a:p>
          <a:endParaRPr lang="en-GB"/>
        </a:p>
      </dgm:t>
    </dgm:pt>
    <dgm:pt modelId="{0C33F00D-F78E-4076-BE1A-D7F3EC12834D}" type="sibTrans" cxnId="{E38FA1E8-139E-4D00-9677-434138049EE1}">
      <dgm:prSet/>
      <dgm:spPr/>
      <dgm:t>
        <a:bodyPr/>
        <a:lstStyle/>
        <a:p>
          <a:endParaRPr lang="en-GB"/>
        </a:p>
      </dgm:t>
    </dgm:pt>
    <dgm:pt modelId="{D34EE6CC-7E5C-43E5-8D56-CC39081F4348}" type="pres">
      <dgm:prSet presAssocID="{09C892FE-5AF3-49DF-B605-5D3A308503D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FF0B6D7-004E-46BE-9047-9072C36C5BF3}" type="pres">
      <dgm:prSet presAssocID="{9A547801-D9A2-4D1B-829E-6AF46E711190}" presName="compNode" presStyleCnt="0"/>
      <dgm:spPr/>
    </dgm:pt>
    <dgm:pt modelId="{004EE8FF-8336-4270-AADB-BA153EE1DEC3}" type="pres">
      <dgm:prSet presAssocID="{9A547801-D9A2-4D1B-829E-6AF46E711190}" presName="aNode" presStyleLbl="bgShp" presStyleIdx="0" presStyleCnt="2"/>
      <dgm:spPr/>
      <dgm:t>
        <a:bodyPr/>
        <a:lstStyle/>
        <a:p>
          <a:endParaRPr lang="en-GB"/>
        </a:p>
      </dgm:t>
    </dgm:pt>
    <dgm:pt modelId="{D1B2FACC-A143-484F-AC9C-AB54EE6962CC}" type="pres">
      <dgm:prSet presAssocID="{9A547801-D9A2-4D1B-829E-6AF46E711190}" presName="textNode" presStyleLbl="bgShp" presStyleIdx="0" presStyleCnt="2"/>
      <dgm:spPr/>
      <dgm:t>
        <a:bodyPr/>
        <a:lstStyle/>
        <a:p>
          <a:endParaRPr lang="en-GB"/>
        </a:p>
      </dgm:t>
    </dgm:pt>
    <dgm:pt modelId="{AFA606A0-C623-462B-8BFE-67F056AF9651}" type="pres">
      <dgm:prSet presAssocID="{9A547801-D9A2-4D1B-829E-6AF46E711190}" presName="compChildNode" presStyleCnt="0"/>
      <dgm:spPr/>
    </dgm:pt>
    <dgm:pt modelId="{A98546F9-2D9A-4D65-A1DE-E9A4A758BE10}" type="pres">
      <dgm:prSet presAssocID="{9A547801-D9A2-4D1B-829E-6AF46E711190}" presName="theInnerList" presStyleCnt="0"/>
      <dgm:spPr/>
    </dgm:pt>
    <dgm:pt modelId="{CD71BCFF-6A6B-4826-83AC-27950B234429}" type="pres">
      <dgm:prSet presAssocID="{7A82B4D7-0BBD-4354-9085-CE239F47F5F9}" presName="childNode" presStyleLbl="node1" presStyleIdx="0" presStyleCnt="2" custScaleX="12508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9C4A8D-7316-450A-8422-AB573DEB911F}" type="pres">
      <dgm:prSet presAssocID="{9A547801-D9A2-4D1B-829E-6AF46E711190}" presName="aSpace" presStyleCnt="0"/>
      <dgm:spPr/>
    </dgm:pt>
    <dgm:pt modelId="{38E6652D-C5CC-4B33-88EC-2F2594DF972E}" type="pres">
      <dgm:prSet presAssocID="{5757D9D7-4AD9-48D0-87C4-B73D65579B56}" presName="compNode" presStyleCnt="0"/>
      <dgm:spPr/>
    </dgm:pt>
    <dgm:pt modelId="{F363C61D-2C27-4F20-BEE5-B8FC113BEC19}" type="pres">
      <dgm:prSet presAssocID="{5757D9D7-4AD9-48D0-87C4-B73D65579B56}" presName="aNode" presStyleLbl="bgShp" presStyleIdx="1" presStyleCnt="2"/>
      <dgm:spPr/>
      <dgm:t>
        <a:bodyPr/>
        <a:lstStyle/>
        <a:p>
          <a:endParaRPr lang="en-GB"/>
        </a:p>
      </dgm:t>
    </dgm:pt>
    <dgm:pt modelId="{EC0CBD83-709E-458A-B18C-BEA943947582}" type="pres">
      <dgm:prSet presAssocID="{5757D9D7-4AD9-48D0-87C4-B73D65579B56}" presName="textNode" presStyleLbl="bgShp" presStyleIdx="1" presStyleCnt="2"/>
      <dgm:spPr/>
      <dgm:t>
        <a:bodyPr/>
        <a:lstStyle/>
        <a:p>
          <a:endParaRPr lang="en-GB"/>
        </a:p>
      </dgm:t>
    </dgm:pt>
    <dgm:pt modelId="{23B23A19-C1B5-4024-A739-1DB2603FC63D}" type="pres">
      <dgm:prSet presAssocID="{5757D9D7-4AD9-48D0-87C4-B73D65579B56}" presName="compChildNode" presStyleCnt="0"/>
      <dgm:spPr/>
    </dgm:pt>
    <dgm:pt modelId="{1845E8AC-847C-41A0-AE4F-6960FA9F5312}" type="pres">
      <dgm:prSet presAssocID="{5757D9D7-4AD9-48D0-87C4-B73D65579B56}" presName="theInnerList" presStyleCnt="0"/>
      <dgm:spPr/>
    </dgm:pt>
    <dgm:pt modelId="{583ED576-3D59-4A8A-9105-FEEA6E1382BE}" type="pres">
      <dgm:prSet presAssocID="{0494FCAB-39D6-4F74-9B72-3DB34A522648}" presName="childNode" presStyleLbl="node1" presStyleIdx="1" presStyleCnt="2" custScaleX="1253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EEA8A5E-F17E-4BFF-ABB1-1FD5DF693273}" type="presOf" srcId="{09C892FE-5AF3-49DF-B605-5D3A308503D2}" destId="{D34EE6CC-7E5C-43E5-8D56-CC39081F4348}" srcOrd="0" destOrd="0" presId="urn:microsoft.com/office/officeart/2005/8/layout/lProcess2"/>
    <dgm:cxn modelId="{BD05FDA2-32C1-423A-9180-9C53E37D400A}" type="presOf" srcId="{5757D9D7-4AD9-48D0-87C4-B73D65579B56}" destId="{F363C61D-2C27-4F20-BEE5-B8FC113BEC19}" srcOrd="0" destOrd="0" presId="urn:microsoft.com/office/officeart/2005/8/layout/lProcess2"/>
    <dgm:cxn modelId="{3E2E7603-18E3-4098-B241-E72160183BCF}" srcId="{7A82B4D7-0BBD-4354-9085-CE239F47F5F9}" destId="{C3AA0708-8629-4EB0-8EFE-FE6D535029FC}" srcOrd="0" destOrd="0" parTransId="{0C713632-09AB-4128-B2F3-9392A3AC2F6C}" sibTransId="{EBF4935B-2A71-42F6-ADE4-49651B1932BA}"/>
    <dgm:cxn modelId="{E7AEB49A-19A4-4ED8-B242-538597EE070C}" srcId="{0494FCAB-39D6-4F74-9B72-3DB34A522648}" destId="{A940C8CB-1A8C-431F-AA09-551645FC0A4C}" srcOrd="1" destOrd="0" parTransId="{AD7809D9-D131-420C-B104-D1E6BB62BB62}" sibTransId="{140ABA27-70A1-407E-BBD6-E021B7277BBD}"/>
    <dgm:cxn modelId="{08A21880-BF02-4347-9B65-CC9728387030}" type="presOf" srcId="{0494FCAB-39D6-4F74-9B72-3DB34A522648}" destId="{583ED576-3D59-4A8A-9105-FEEA6E1382BE}" srcOrd="0" destOrd="0" presId="urn:microsoft.com/office/officeart/2005/8/layout/lProcess2"/>
    <dgm:cxn modelId="{74F91527-61B4-41E6-B616-D2CF733F816B}" srcId="{09C892FE-5AF3-49DF-B605-5D3A308503D2}" destId="{9A547801-D9A2-4D1B-829E-6AF46E711190}" srcOrd="0" destOrd="0" parTransId="{5F3D0532-6FE9-43BA-92C5-3863C3C91006}" sibTransId="{BC9DD2FE-0995-4CA2-A30E-832D06246427}"/>
    <dgm:cxn modelId="{F9415F09-6526-4C3E-A676-394D0ABF010B}" type="presOf" srcId="{9A547801-D9A2-4D1B-829E-6AF46E711190}" destId="{D1B2FACC-A143-484F-AC9C-AB54EE6962CC}" srcOrd="1" destOrd="0" presId="urn:microsoft.com/office/officeart/2005/8/layout/lProcess2"/>
    <dgm:cxn modelId="{A358BDC0-F7A8-4FD0-9E8A-325DC75D60A6}" type="presOf" srcId="{5757D9D7-4AD9-48D0-87C4-B73D65579B56}" destId="{EC0CBD83-709E-458A-B18C-BEA943947582}" srcOrd="1" destOrd="0" presId="urn:microsoft.com/office/officeart/2005/8/layout/lProcess2"/>
    <dgm:cxn modelId="{7BE0F603-6D44-4289-BD45-7D05E7D045AC}" type="presOf" srcId="{03268027-D5C4-4E50-94C4-57F02CF18572}" destId="{583ED576-3D59-4A8A-9105-FEEA6E1382BE}" srcOrd="0" destOrd="1" presId="urn:microsoft.com/office/officeart/2005/8/layout/lProcess2"/>
    <dgm:cxn modelId="{765AA904-2BEF-4CEE-9C6E-0A23A49C16F4}" type="presOf" srcId="{50EB7FF4-A192-4FC4-AA4B-E1BE78456705}" destId="{583ED576-3D59-4A8A-9105-FEEA6E1382BE}" srcOrd="0" destOrd="3" presId="urn:microsoft.com/office/officeart/2005/8/layout/lProcess2"/>
    <dgm:cxn modelId="{1CF8B6E3-417C-434D-8005-1EA6423A44A1}" srcId="{5757D9D7-4AD9-48D0-87C4-B73D65579B56}" destId="{0494FCAB-39D6-4F74-9B72-3DB34A522648}" srcOrd="0" destOrd="0" parTransId="{99802354-66BD-4E11-8F34-DE27E88F6169}" sibTransId="{AA105366-CFC9-4DCE-A5DB-111D3459EFB7}"/>
    <dgm:cxn modelId="{DB3B0181-8DD5-47DA-A756-5DCCF27ACB7C}" srcId="{0494FCAB-39D6-4F74-9B72-3DB34A522648}" destId="{03268027-D5C4-4E50-94C4-57F02CF18572}" srcOrd="0" destOrd="0" parTransId="{13640D1D-AB6E-4C8A-8B79-BA8519E60D09}" sibTransId="{7BE5FBAB-4B66-411C-8FD7-D1E5ADF95A3B}"/>
    <dgm:cxn modelId="{02EC1937-18D6-410D-BCBB-427813299860}" srcId="{09C892FE-5AF3-49DF-B605-5D3A308503D2}" destId="{5757D9D7-4AD9-48D0-87C4-B73D65579B56}" srcOrd="1" destOrd="0" parTransId="{54EC6E62-14F8-4F6C-AC6F-2DB729FB9817}" sibTransId="{4B8883F1-5C69-4EE6-A40C-CDD099266D6A}"/>
    <dgm:cxn modelId="{2234EE62-9745-4FC4-8494-9564D38397C4}" type="presOf" srcId="{A940C8CB-1A8C-431F-AA09-551645FC0A4C}" destId="{583ED576-3D59-4A8A-9105-FEEA6E1382BE}" srcOrd="0" destOrd="2" presId="urn:microsoft.com/office/officeart/2005/8/layout/lProcess2"/>
    <dgm:cxn modelId="{945C521E-5B4F-4B64-BB38-58F519035812}" srcId="{9A547801-D9A2-4D1B-829E-6AF46E711190}" destId="{7A82B4D7-0BBD-4354-9085-CE239F47F5F9}" srcOrd="0" destOrd="0" parTransId="{CD9CE6EF-9F4C-4B51-B2A3-6F4A02A31C29}" sibTransId="{ECDE6765-EA2C-4063-92B1-2D2ADCE866B3}"/>
    <dgm:cxn modelId="{73A85EB0-302A-426F-84DB-E4016163CD92}" type="presOf" srcId="{7A82B4D7-0BBD-4354-9085-CE239F47F5F9}" destId="{CD71BCFF-6A6B-4826-83AC-27950B234429}" srcOrd="0" destOrd="0" presId="urn:microsoft.com/office/officeart/2005/8/layout/lProcess2"/>
    <dgm:cxn modelId="{9FA4F675-4E65-49CA-8AE3-C4235A09932D}" type="presOf" srcId="{C3AA0708-8629-4EB0-8EFE-FE6D535029FC}" destId="{CD71BCFF-6A6B-4826-83AC-27950B234429}" srcOrd="0" destOrd="1" presId="urn:microsoft.com/office/officeart/2005/8/layout/lProcess2"/>
    <dgm:cxn modelId="{E38FA1E8-139E-4D00-9677-434138049EE1}" srcId="{0494FCAB-39D6-4F74-9B72-3DB34A522648}" destId="{50EB7FF4-A192-4FC4-AA4B-E1BE78456705}" srcOrd="2" destOrd="0" parTransId="{C1E59CA2-1D0D-42FA-9F7F-C1BF9CACFF98}" sibTransId="{0C33F00D-F78E-4076-BE1A-D7F3EC12834D}"/>
    <dgm:cxn modelId="{5E067713-09A5-4779-A4FF-DB006C593401}" type="presOf" srcId="{9A547801-D9A2-4D1B-829E-6AF46E711190}" destId="{004EE8FF-8336-4270-AADB-BA153EE1DEC3}" srcOrd="0" destOrd="0" presId="urn:microsoft.com/office/officeart/2005/8/layout/lProcess2"/>
    <dgm:cxn modelId="{7310688C-7A44-40AE-944B-EC07533620A9}" type="presParOf" srcId="{D34EE6CC-7E5C-43E5-8D56-CC39081F4348}" destId="{7FF0B6D7-004E-46BE-9047-9072C36C5BF3}" srcOrd="0" destOrd="0" presId="urn:microsoft.com/office/officeart/2005/8/layout/lProcess2"/>
    <dgm:cxn modelId="{0A03BC42-A9E2-4BD1-8263-509032C14651}" type="presParOf" srcId="{7FF0B6D7-004E-46BE-9047-9072C36C5BF3}" destId="{004EE8FF-8336-4270-AADB-BA153EE1DEC3}" srcOrd="0" destOrd="0" presId="urn:microsoft.com/office/officeart/2005/8/layout/lProcess2"/>
    <dgm:cxn modelId="{B7482350-8EA7-4FDB-B81A-68B6154ED801}" type="presParOf" srcId="{7FF0B6D7-004E-46BE-9047-9072C36C5BF3}" destId="{D1B2FACC-A143-484F-AC9C-AB54EE6962CC}" srcOrd="1" destOrd="0" presId="urn:microsoft.com/office/officeart/2005/8/layout/lProcess2"/>
    <dgm:cxn modelId="{95261E53-0122-45A3-8D3E-6E297ECE58A1}" type="presParOf" srcId="{7FF0B6D7-004E-46BE-9047-9072C36C5BF3}" destId="{AFA606A0-C623-462B-8BFE-67F056AF9651}" srcOrd="2" destOrd="0" presId="urn:microsoft.com/office/officeart/2005/8/layout/lProcess2"/>
    <dgm:cxn modelId="{34A11C8D-FD8E-418F-BEBF-59B1B04E98EB}" type="presParOf" srcId="{AFA606A0-C623-462B-8BFE-67F056AF9651}" destId="{A98546F9-2D9A-4D65-A1DE-E9A4A758BE10}" srcOrd="0" destOrd="0" presId="urn:microsoft.com/office/officeart/2005/8/layout/lProcess2"/>
    <dgm:cxn modelId="{C76E658F-7F91-4514-92D9-09DAB226F28C}" type="presParOf" srcId="{A98546F9-2D9A-4D65-A1DE-E9A4A758BE10}" destId="{CD71BCFF-6A6B-4826-83AC-27950B234429}" srcOrd="0" destOrd="0" presId="urn:microsoft.com/office/officeart/2005/8/layout/lProcess2"/>
    <dgm:cxn modelId="{7BA95433-5309-43C2-B129-FC130FA0489B}" type="presParOf" srcId="{D34EE6CC-7E5C-43E5-8D56-CC39081F4348}" destId="{189C4A8D-7316-450A-8422-AB573DEB911F}" srcOrd="1" destOrd="0" presId="urn:microsoft.com/office/officeart/2005/8/layout/lProcess2"/>
    <dgm:cxn modelId="{D158271B-E928-4D5B-9F42-406B05056949}" type="presParOf" srcId="{D34EE6CC-7E5C-43E5-8D56-CC39081F4348}" destId="{38E6652D-C5CC-4B33-88EC-2F2594DF972E}" srcOrd="2" destOrd="0" presId="urn:microsoft.com/office/officeart/2005/8/layout/lProcess2"/>
    <dgm:cxn modelId="{05ECE402-D890-4326-B3FF-D44620615E46}" type="presParOf" srcId="{38E6652D-C5CC-4B33-88EC-2F2594DF972E}" destId="{F363C61D-2C27-4F20-BEE5-B8FC113BEC19}" srcOrd="0" destOrd="0" presId="urn:microsoft.com/office/officeart/2005/8/layout/lProcess2"/>
    <dgm:cxn modelId="{6A086A1F-D2B2-4EE0-959A-CED7EBE82460}" type="presParOf" srcId="{38E6652D-C5CC-4B33-88EC-2F2594DF972E}" destId="{EC0CBD83-709E-458A-B18C-BEA943947582}" srcOrd="1" destOrd="0" presId="urn:microsoft.com/office/officeart/2005/8/layout/lProcess2"/>
    <dgm:cxn modelId="{FE3A8CC5-7C36-4DAE-B8F6-D9816E104FEB}" type="presParOf" srcId="{38E6652D-C5CC-4B33-88EC-2F2594DF972E}" destId="{23B23A19-C1B5-4024-A739-1DB2603FC63D}" srcOrd="2" destOrd="0" presId="urn:microsoft.com/office/officeart/2005/8/layout/lProcess2"/>
    <dgm:cxn modelId="{D9B2D6AB-1188-4373-9884-A7A633DAE6FC}" type="presParOf" srcId="{23B23A19-C1B5-4024-A739-1DB2603FC63D}" destId="{1845E8AC-847C-41A0-AE4F-6960FA9F5312}" srcOrd="0" destOrd="0" presId="urn:microsoft.com/office/officeart/2005/8/layout/lProcess2"/>
    <dgm:cxn modelId="{444AC7E6-29CC-4096-AF0A-544D68B0D820}" type="presParOf" srcId="{1845E8AC-847C-41A0-AE4F-6960FA9F5312}" destId="{583ED576-3D59-4A8A-9105-FEEA6E1382BE}" srcOrd="0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7A38EEF-5973-4914-A5EB-2C308C5FDFD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3719D82-3162-4A99-BEF5-6CC65BBD2376}">
      <dgm:prSet custT="1"/>
      <dgm:spPr>
        <a:solidFill>
          <a:srgbClr val="E0BE4A"/>
        </a:solidFill>
      </dgm:spPr>
      <dgm:t>
        <a:bodyPr/>
        <a:lstStyle/>
        <a:p>
          <a:r>
            <a:rPr lang="sl-SI" sz="2400" dirty="0" smtClean="0">
              <a:latin typeface="Cambria" panose="02040503050406030204" pitchFamily="18" charset="0"/>
            </a:rPr>
            <a:t>V šolskem letu 2015/2016 bomo anketna vprašanja raziskave posodobili in jih prilagodili različnim področjem zmanjševanja </a:t>
          </a:r>
          <a:r>
            <a:rPr lang="sl-SI" sz="2400" dirty="0" err="1" smtClean="0">
              <a:latin typeface="Cambria" panose="02040503050406030204" pitchFamily="18" charset="0"/>
            </a:rPr>
            <a:t>ogljičnega</a:t>
          </a:r>
          <a:r>
            <a:rPr lang="sl-SI" sz="2400" dirty="0" smtClean="0">
              <a:latin typeface="Cambria" panose="02040503050406030204" pitchFamily="18" charset="0"/>
            </a:rPr>
            <a:t> odtisa. </a:t>
          </a:r>
          <a:endParaRPr lang="sl-SI" sz="2400" b="1" dirty="0" smtClean="0">
            <a:latin typeface="Cambria" panose="02040503050406030204" pitchFamily="18" charset="0"/>
          </a:endParaRPr>
        </a:p>
      </dgm:t>
    </dgm:pt>
    <dgm:pt modelId="{AA07FE42-FAC5-4E3C-A245-0F93A0AD497E}" type="parTrans" cxnId="{ABD66CCE-F1EC-4414-84E9-2A5562DD5FC4}">
      <dgm:prSet/>
      <dgm:spPr/>
      <dgm:t>
        <a:bodyPr/>
        <a:lstStyle/>
        <a:p>
          <a:endParaRPr lang="en-GB" sz="1600">
            <a:latin typeface="Cambria" panose="02040503050406030204" pitchFamily="18" charset="0"/>
          </a:endParaRPr>
        </a:p>
      </dgm:t>
    </dgm:pt>
    <dgm:pt modelId="{5CE75B18-59C0-4DF4-9B85-5B7A7FFEE99F}" type="sibTrans" cxnId="{ABD66CCE-F1EC-4414-84E9-2A5562DD5FC4}">
      <dgm:prSet/>
      <dgm:spPr/>
      <dgm:t>
        <a:bodyPr/>
        <a:lstStyle/>
        <a:p>
          <a:endParaRPr lang="en-GB" sz="1600">
            <a:latin typeface="Cambria" panose="02040503050406030204" pitchFamily="18" charset="0"/>
          </a:endParaRPr>
        </a:p>
      </dgm:t>
    </dgm:pt>
    <dgm:pt modelId="{37855639-96E6-4F07-B322-B85D59C8662A}">
      <dgm:prSet custT="1"/>
      <dgm:spPr>
        <a:solidFill>
          <a:srgbClr val="D85421"/>
        </a:solidFill>
      </dgm:spPr>
      <dgm:t>
        <a:bodyPr/>
        <a:lstStyle/>
        <a:p>
          <a:r>
            <a:rPr lang="sl-SI" sz="2400" dirty="0" smtClean="0">
              <a:latin typeface="Cambria" panose="02040503050406030204" pitchFamily="18" charset="0"/>
            </a:rPr>
            <a:t>Novost kampanje 2015/2016 je, da </a:t>
          </a:r>
          <a:r>
            <a:rPr lang="sl-SI" sz="2400" b="1" dirty="0" smtClean="0">
              <a:latin typeface="Cambria" panose="02040503050406030204" pitchFamily="18" charset="0"/>
            </a:rPr>
            <a:t>anketa ne vpliva na tekmovanje </a:t>
          </a:r>
          <a:r>
            <a:rPr lang="sl-SI" sz="2400" b="0" dirty="0" smtClean="0">
              <a:latin typeface="Cambria" panose="02040503050406030204" pitchFamily="18" charset="0"/>
            </a:rPr>
            <a:t>oz. ne prispeva k zbranim točkam v okviru </a:t>
          </a:r>
          <a:r>
            <a:rPr lang="sl-SI" sz="2400" b="0" dirty="0" err="1" smtClean="0">
              <a:latin typeface="Cambria" panose="02040503050406030204" pitchFamily="18" charset="0"/>
            </a:rPr>
            <a:t>EKOnačrta</a:t>
          </a:r>
          <a:r>
            <a:rPr lang="sl-SI" sz="2400" b="0" dirty="0" smtClean="0">
              <a:latin typeface="Cambria" panose="02040503050406030204" pitchFamily="18" charset="0"/>
            </a:rPr>
            <a:t>. Namesto tega bo </a:t>
          </a:r>
          <a:r>
            <a:rPr lang="sl-SI" sz="2400" b="1" dirty="0" smtClean="0">
              <a:latin typeface="Cambria" panose="02040503050406030204" pitchFamily="18" charset="0"/>
            </a:rPr>
            <a:t>dodatna spodbuda dijakom možnost osvojitve nagrade</a:t>
          </a:r>
          <a:r>
            <a:rPr lang="sl-SI" sz="2400" b="0" dirty="0" smtClean="0">
              <a:latin typeface="Cambria" panose="02040503050406030204" pitchFamily="18" charset="0"/>
            </a:rPr>
            <a:t>, če bodo sodelovali. </a:t>
          </a:r>
        </a:p>
      </dgm:t>
    </dgm:pt>
    <dgm:pt modelId="{C9B10A61-9FCD-450E-AAE1-55416955CEA0}" type="parTrans" cxnId="{CA41B478-0DB3-4E11-BD39-7F4CE350BE08}">
      <dgm:prSet/>
      <dgm:spPr/>
      <dgm:t>
        <a:bodyPr/>
        <a:lstStyle/>
        <a:p>
          <a:endParaRPr lang="en-GB" sz="1600">
            <a:latin typeface="Cambria" panose="02040503050406030204" pitchFamily="18" charset="0"/>
          </a:endParaRPr>
        </a:p>
      </dgm:t>
    </dgm:pt>
    <dgm:pt modelId="{45DA718D-BEA7-4B5A-BB54-6CEFC1D86DA3}" type="sibTrans" cxnId="{CA41B478-0DB3-4E11-BD39-7F4CE350BE08}">
      <dgm:prSet/>
      <dgm:spPr/>
      <dgm:t>
        <a:bodyPr/>
        <a:lstStyle/>
        <a:p>
          <a:endParaRPr lang="en-GB" sz="1600">
            <a:latin typeface="Cambria" panose="02040503050406030204" pitchFamily="18" charset="0"/>
          </a:endParaRPr>
        </a:p>
      </dgm:t>
    </dgm:pt>
    <dgm:pt modelId="{7D2E211E-7517-4037-A383-947573E91519}" type="pres">
      <dgm:prSet presAssocID="{F7A38EEF-5973-4914-A5EB-2C308C5FDF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B7D0D17-2365-40D6-8AD2-A77687427ADE}" type="pres">
      <dgm:prSet presAssocID="{83719D82-3162-4A99-BEF5-6CC65BBD2376}" presName="parentText" presStyleLbl="node1" presStyleIdx="0" presStyleCnt="2" custLinFactY="-1106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85E9C8-DCA4-4365-8C07-B4693C278B9F}" type="pres">
      <dgm:prSet presAssocID="{5CE75B18-59C0-4DF4-9B85-5B7A7FFEE99F}" presName="spacer" presStyleCnt="0"/>
      <dgm:spPr/>
    </dgm:pt>
    <dgm:pt modelId="{BF2E5FF0-2F28-4394-8BFF-A69DE12676E5}" type="pres">
      <dgm:prSet presAssocID="{37855639-96E6-4F07-B322-B85D59C8662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A41B478-0DB3-4E11-BD39-7F4CE350BE08}" srcId="{F7A38EEF-5973-4914-A5EB-2C308C5FDFDE}" destId="{37855639-96E6-4F07-B322-B85D59C8662A}" srcOrd="1" destOrd="0" parTransId="{C9B10A61-9FCD-450E-AAE1-55416955CEA0}" sibTransId="{45DA718D-BEA7-4B5A-BB54-6CEFC1D86DA3}"/>
    <dgm:cxn modelId="{91391255-E3C3-4610-8B43-48E4076E0327}" type="presOf" srcId="{83719D82-3162-4A99-BEF5-6CC65BBD2376}" destId="{6B7D0D17-2365-40D6-8AD2-A77687427ADE}" srcOrd="0" destOrd="0" presId="urn:microsoft.com/office/officeart/2005/8/layout/vList2"/>
    <dgm:cxn modelId="{ABD66CCE-F1EC-4414-84E9-2A5562DD5FC4}" srcId="{F7A38EEF-5973-4914-A5EB-2C308C5FDFDE}" destId="{83719D82-3162-4A99-BEF5-6CC65BBD2376}" srcOrd="0" destOrd="0" parTransId="{AA07FE42-FAC5-4E3C-A245-0F93A0AD497E}" sibTransId="{5CE75B18-59C0-4DF4-9B85-5B7A7FFEE99F}"/>
    <dgm:cxn modelId="{0E6D1750-4ED2-411D-AB58-25F09ED2794B}" type="presOf" srcId="{F7A38EEF-5973-4914-A5EB-2C308C5FDFDE}" destId="{7D2E211E-7517-4037-A383-947573E91519}" srcOrd="0" destOrd="0" presId="urn:microsoft.com/office/officeart/2005/8/layout/vList2"/>
    <dgm:cxn modelId="{2C8174B8-840D-43B2-AB39-846FE789F780}" type="presOf" srcId="{37855639-96E6-4F07-B322-B85D59C8662A}" destId="{BF2E5FF0-2F28-4394-8BFF-A69DE12676E5}" srcOrd="0" destOrd="0" presId="urn:microsoft.com/office/officeart/2005/8/layout/vList2"/>
    <dgm:cxn modelId="{4465DE10-4F40-4A7D-87EB-AE80D7E5AA87}" type="presParOf" srcId="{7D2E211E-7517-4037-A383-947573E91519}" destId="{6B7D0D17-2365-40D6-8AD2-A77687427ADE}" srcOrd="0" destOrd="0" presId="urn:microsoft.com/office/officeart/2005/8/layout/vList2"/>
    <dgm:cxn modelId="{38F17BAC-E7FD-426C-8A3E-EA864D63C11D}" type="presParOf" srcId="{7D2E211E-7517-4037-A383-947573E91519}" destId="{0085E9C8-DCA4-4365-8C07-B4693C278B9F}" srcOrd="1" destOrd="0" presId="urn:microsoft.com/office/officeart/2005/8/layout/vList2"/>
    <dgm:cxn modelId="{78290605-4D27-4C5E-846C-D66F15479CE2}" type="presParOf" srcId="{7D2E211E-7517-4037-A383-947573E91519}" destId="{BF2E5FF0-2F28-4394-8BFF-A69DE12676E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7A38EEF-5973-4914-A5EB-2C308C5FDFD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B14364-EC5E-439E-82A6-4E2E3A7D9292}">
      <dgm:prSet phldrT="[besedilo]" custT="1"/>
      <dgm:spPr>
        <a:solidFill>
          <a:srgbClr val="71685A"/>
        </a:solidFill>
      </dgm:spPr>
      <dgm:t>
        <a:bodyPr/>
        <a:lstStyle/>
        <a:p>
          <a:r>
            <a:rPr lang="sl-SI" sz="2000" dirty="0" smtClean="0">
              <a:latin typeface="Cambria" panose="02040503050406030204" pitchFamily="18" charset="0"/>
            </a:rPr>
            <a:t>So </a:t>
          </a:r>
          <a:r>
            <a:rPr lang="sl-SI" sz="2000" b="1" dirty="0" smtClean="0">
              <a:latin typeface="Cambria" panose="02040503050406030204" pitchFamily="18" charset="0"/>
            </a:rPr>
            <a:t>povezovalni in izobraževalni ter </a:t>
          </a:r>
          <a:r>
            <a:rPr lang="sl-SI" sz="2000" b="1" dirty="0" err="1" smtClean="0">
              <a:latin typeface="Cambria" panose="02040503050406030204" pitchFamily="18" charset="0"/>
            </a:rPr>
            <a:t>osveščevalni</a:t>
          </a:r>
          <a:r>
            <a:rPr lang="sl-SI" sz="2000" b="1" dirty="0" smtClean="0">
              <a:latin typeface="Cambria" panose="02040503050406030204" pitchFamily="18" charset="0"/>
            </a:rPr>
            <a:t> člen</a:t>
          </a:r>
          <a:r>
            <a:rPr lang="sl-SI" sz="2000" dirty="0" smtClean="0">
              <a:latin typeface="Cambria" panose="02040503050406030204" pitchFamily="18" charset="0"/>
            </a:rPr>
            <a:t> pri snovanju in izvajanje kampanje PZO.</a:t>
          </a:r>
          <a:endParaRPr lang="en-GB" sz="2000" dirty="0" smtClean="0">
            <a:latin typeface="Cambria" panose="02040503050406030204" pitchFamily="18" charset="0"/>
          </a:endParaRPr>
        </a:p>
      </dgm:t>
    </dgm:pt>
    <dgm:pt modelId="{33B5175B-AE7C-4A2C-8E2B-4480BA8FF111}" type="parTrans" cxnId="{1688D7D9-5D43-4267-996C-996E2422CBA5}">
      <dgm:prSet/>
      <dgm:spPr/>
      <dgm:t>
        <a:bodyPr/>
        <a:lstStyle/>
        <a:p>
          <a:endParaRPr lang="en-GB" sz="1600">
            <a:latin typeface="Cambria" panose="02040503050406030204" pitchFamily="18" charset="0"/>
          </a:endParaRPr>
        </a:p>
      </dgm:t>
    </dgm:pt>
    <dgm:pt modelId="{14E4C730-6BE6-458A-AAD2-ACEBF29B9062}" type="sibTrans" cxnId="{1688D7D9-5D43-4267-996C-996E2422CBA5}">
      <dgm:prSet/>
      <dgm:spPr/>
      <dgm:t>
        <a:bodyPr/>
        <a:lstStyle/>
        <a:p>
          <a:endParaRPr lang="en-GB" sz="1600">
            <a:latin typeface="Cambria" panose="02040503050406030204" pitchFamily="18" charset="0"/>
          </a:endParaRPr>
        </a:p>
      </dgm:t>
    </dgm:pt>
    <dgm:pt modelId="{193C4C32-9377-4FB9-9A34-2333AFBB45AC}">
      <dgm:prSet custT="1"/>
      <dgm:spPr>
        <a:solidFill>
          <a:srgbClr val="009199"/>
        </a:solidFill>
      </dgm:spPr>
      <dgm:t>
        <a:bodyPr/>
        <a:lstStyle/>
        <a:p>
          <a:r>
            <a:rPr lang="sl-SI" sz="1800" dirty="0" smtClean="0">
              <a:solidFill>
                <a:schemeClr val="bg1"/>
              </a:solidFill>
              <a:latin typeface="Cambria" panose="02040503050406030204" pitchFamily="18" charset="0"/>
            </a:rPr>
            <a:t>V sodelovanju s šolami </a:t>
          </a:r>
          <a:r>
            <a:rPr lang="sl-SI" sz="1800" b="1" dirty="0" smtClean="0">
              <a:solidFill>
                <a:schemeClr val="bg1"/>
              </a:solidFill>
              <a:latin typeface="Cambria" panose="02040503050406030204" pitchFamily="18" charset="0"/>
            </a:rPr>
            <a:t>s predavanji osveščajo </a:t>
          </a:r>
          <a:r>
            <a:rPr lang="sl-SI" sz="1800" dirty="0" smtClean="0">
              <a:solidFill>
                <a:schemeClr val="bg1"/>
              </a:solidFill>
              <a:latin typeface="Cambria" panose="02040503050406030204" pitchFamily="18" charset="0"/>
            </a:rPr>
            <a:t>dijake o odgovornem ravnanju z okoljem z njihovega zornega kota. Povabilo k predavanjem partnerji prejmejo v sredini oktobra. Predvidoma v novembru pa se bodo šole lahko prijavile na razpisana predavanja. Posamezna šola bo lahko izbrala po eno predavanje dveh različnih organizacij. </a:t>
          </a:r>
        </a:p>
      </dgm:t>
    </dgm:pt>
    <dgm:pt modelId="{E2C08EC2-FBA8-47FD-B2F0-5280E6A184F5}" type="parTrans" cxnId="{DB979A46-0957-42E0-A625-5ECBF3159AA7}">
      <dgm:prSet/>
      <dgm:spPr/>
      <dgm:t>
        <a:bodyPr/>
        <a:lstStyle/>
        <a:p>
          <a:endParaRPr lang="en-GB" sz="1600">
            <a:latin typeface="Cambria" panose="02040503050406030204" pitchFamily="18" charset="0"/>
          </a:endParaRPr>
        </a:p>
      </dgm:t>
    </dgm:pt>
    <dgm:pt modelId="{855B6E1F-3E56-40F5-81DD-F2EB34228E9B}" type="sibTrans" cxnId="{DB979A46-0957-42E0-A625-5ECBF3159AA7}">
      <dgm:prSet/>
      <dgm:spPr/>
      <dgm:t>
        <a:bodyPr/>
        <a:lstStyle/>
        <a:p>
          <a:endParaRPr lang="en-GB" sz="1600">
            <a:latin typeface="Cambria" panose="02040503050406030204" pitchFamily="18" charset="0"/>
          </a:endParaRPr>
        </a:p>
      </dgm:t>
    </dgm:pt>
    <dgm:pt modelId="{8D25FEEF-A91E-446B-BD55-63FE51A69FCB}">
      <dgm:prSet custT="1"/>
      <dgm:spPr>
        <a:solidFill>
          <a:srgbClr val="557221"/>
        </a:solidFill>
      </dgm:spPr>
      <dgm:t>
        <a:bodyPr/>
        <a:lstStyle/>
        <a:p>
          <a:r>
            <a:rPr lang="sl-SI" sz="1800" b="1" dirty="0" smtClean="0">
              <a:latin typeface="Cambria" panose="02040503050406030204" pitchFamily="18" charset="0"/>
            </a:rPr>
            <a:t>Sodelujejo v </a:t>
          </a:r>
          <a:r>
            <a:rPr lang="sl-SI" sz="1800" b="1" dirty="0" err="1" smtClean="0">
              <a:latin typeface="Cambria" panose="02040503050406030204" pitchFamily="18" charset="0"/>
            </a:rPr>
            <a:t>EKOtekmovanju</a:t>
          </a:r>
          <a:r>
            <a:rPr lang="sl-SI" sz="1800" b="1" dirty="0" smtClean="0">
              <a:latin typeface="Cambria" panose="02040503050406030204" pitchFamily="18" charset="0"/>
            </a:rPr>
            <a:t> kot ocenjevalci </a:t>
          </a:r>
          <a:r>
            <a:rPr lang="sl-SI" sz="1800" b="1" dirty="0" err="1" smtClean="0">
              <a:latin typeface="Cambria" panose="02040503050406030204" pitchFamily="18" charset="0"/>
            </a:rPr>
            <a:t>EKObum</a:t>
          </a:r>
          <a:r>
            <a:rPr lang="sl-SI" sz="1800" b="1" dirty="0" smtClean="0">
              <a:latin typeface="Cambria" panose="02040503050406030204" pitchFamily="18" charset="0"/>
            </a:rPr>
            <a:t> filmčka. </a:t>
          </a:r>
          <a:endParaRPr lang="sl-SI" sz="1800" dirty="0">
            <a:latin typeface="Cambria" panose="02040503050406030204" pitchFamily="18" charset="0"/>
          </a:endParaRPr>
        </a:p>
      </dgm:t>
    </dgm:pt>
    <dgm:pt modelId="{3571DD82-554D-4780-B9C0-CB3CEBF2B762}" type="parTrans" cxnId="{8ED69A35-52F3-4718-B98D-640D6642873F}">
      <dgm:prSet/>
      <dgm:spPr/>
      <dgm:t>
        <a:bodyPr/>
        <a:lstStyle/>
        <a:p>
          <a:endParaRPr lang="en-GB" sz="1600">
            <a:latin typeface="Cambria" panose="02040503050406030204" pitchFamily="18" charset="0"/>
          </a:endParaRPr>
        </a:p>
      </dgm:t>
    </dgm:pt>
    <dgm:pt modelId="{FD447A45-AE01-4F68-9539-3C46DD9F750F}" type="sibTrans" cxnId="{8ED69A35-52F3-4718-B98D-640D6642873F}">
      <dgm:prSet/>
      <dgm:spPr/>
      <dgm:t>
        <a:bodyPr/>
        <a:lstStyle/>
        <a:p>
          <a:endParaRPr lang="en-GB" sz="1600">
            <a:latin typeface="Cambria" panose="02040503050406030204" pitchFamily="18" charset="0"/>
          </a:endParaRPr>
        </a:p>
      </dgm:t>
    </dgm:pt>
    <dgm:pt modelId="{7D2E211E-7517-4037-A383-947573E91519}" type="pres">
      <dgm:prSet presAssocID="{F7A38EEF-5973-4914-A5EB-2C308C5FDF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0E688CF-F724-40B7-BFFF-94B89856D17C}" type="pres">
      <dgm:prSet presAssocID="{53B14364-EC5E-439E-82A6-4E2E3A7D9292}" presName="parentText" presStyleLbl="node1" presStyleIdx="0" presStyleCnt="3" custLinFactNeighborY="-688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BA6A4B-8C3D-4D1D-8978-E18309B90C34}" type="pres">
      <dgm:prSet presAssocID="{14E4C730-6BE6-458A-AAD2-ACEBF29B9062}" presName="spacer" presStyleCnt="0"/>
      <dgm:spPr/>
    </dgm:pt>
    <dgm:pt modelId="{C657CD46-75B5-4735-9694-BE4B3F9DF687}" type="pres">
      <dgm:prSet presAssocID="{193C4C32-9377-4FB9-9A34-2333AFBB45A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A7972B-0939-4569-A1AE-D5D15BB6BDBB}" type="pres">
      <dgm:prSet presAssocID="{855B6E1F-3E56-40F5-81DD-F2EB34228E9B}" presName="spacer" presStyleCnt="0"/>
      <dgm:spPr/>
    </dgm:pt>
    <dgm:pt modelId="{434FDA4F-F0E2-485F-9C73-B96392D629E1}" type="pres">
      <dgm:prSet presAssocID="{8D25FEEF-A91E-446B-BD55-63FE51A69FCB}" presName="parentText" presStyleLbl="node1" presStyleIdx="2" presStyleCnt="3" custLinFactNeighborY="1389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B979A46-0957-42E0-A625-5ECBF3159AA7}" srcId="{F7A38EEF-5973-4914-A5EB-2C308C5FDFDE}" destId="{193C4C32-9377-4FB9-9A34-2333AFBB45AC}" srcOrd="1" destOrd="0" parTransId="{E2C08EC2-FBA8-47FD-B2F0-5280E6A184F5}" sibTransId="{855B6E1F-3E56-40F5-81DD-F2EB34228E9B}"/>
    <dgm:cxn modelId="{B669B9B6-51C6-4F62-8676-6D781485D9DA}" type="presOf" srcId="{53B14364-EC5E-439E-82A6-4E2E3A7D9292}" destId="{00E688CF-F724-40B7-BFFF-94B89856D17C}" srcOrd="0" destOrd="0" presId="urn:microsoft.com/office/officeart/2005/8/layout/vList2"/>
    <dgm:cxn modelId="{8ED69A35-52F3-4718-B98D-640D6642873F}" srcId="{F7A38EEF-5973-4914-A5EB-2C308C5FDFDE}" destId="{8D25FEEF-A91E-446B-BD55-63FE51A69FCB}" srcOrd="2" destOrd="0" parTransId="{3571DD82-554D-4780-B9C0-CB3CEBF2B762}" sibTransId="{FD447A45-AE01-4F68-9539-3C46DD9F750F}"/>
    <dgm:cxn modelId="{68F1E2B4-91E8-406D-A497-C0C7954923CF}" type="presOf" srcId="{F7A38EEF-5973-4914-A5EB-2C308C5FDFDE}" destId="{7D2E211E-7517-4037-A383-947573E91519}" srcOrd="0" destOrd="0" presId="urn:microsoft.com/office/officeart/2005/8/layout/vList2"/>
    <dgm:cxn modelId="{F17FC437-B6F9-485B-9385-17733F2FC158}" type="presOf" srcId="{193C4C32-9377-4FB9-9A34-2333AFBB45AC}" destId="{C657CD46-75B5-4735-9694-BE4B3F9DF687}" srcOrd="0" destOrd="0" presId="urn:microsoft.com/office/officeart/2005/8/layout/vList2"/>
    <dgm:cxn modelId="{1688D7D9-5D43-4267-996C-996E2422CBA5}" srcId="{F7A38EEF-5973-4914-A5EB-2C308C5FDFDE}" destId="{53B14364-EC5E-439E-82A6-4E2E3A7D9292}" srcOrd="0" destOrd="0" parTransId="{33B5175B-AE7C-4A2C-8E2B-4480BA8FF111}" sibTransId="{14E4C730-6BE6-458A-AAD2-ACEBF29B9062}"/>
    <dgm:cxn modelId="{53FA7188-5D58-4335-BEF8-34D234A6B6A4}" type="presOf" srcId="{8D25FEEF-A91E-446B-BD55-63FE51A69FCB}" destId="{434FDA4F-F0E2-485F-9C73-B96392D629E1}" srcOrd="0" destOrd="0" presId="urn:microsoft.com/office/officeart/2005/8/layout/vList2"/>
    <dgm:cxn modelId="{F329BFCB-6DAA-4AE1-AC17-8294A8522B0E}" type="presParOf" srcId="{7D2E211E-7517-4037-A383-947573E91519}" destId="{00E688CF-F724-40B7-BFFF-94B89856D17C}" srcOrd="0" destOrd="0" presId="urn:microsoft.com/office/officeart/2005/8/layout/vList2"/>
    <dgm:cxn modelId="{7C610F0C-1A1C-4FA4-96A3-15375F1BB03E}" type="presParOf" srcId="{7D2E211E-7517-4037-A383-947573E91519}" destId="{B3BA6A4B-8C3D-4D1D-8978-E18309B90C34}" srcOrd="1" destOrd="0" presId="urn:microsoft.com/office/officeart/2005/8/layout/vList2"/>
    <dgm:cxn modelId="{55D17E00-DD53-40AD-A1B9-077D7C1C1A58}" type="presParOf" srcId="{7D2E211E-7517-4037-A383-947573E91519}" destId="{C657CD46-75B5-4735-9694-BE4B3F9DF687}" srcOrd="2" destOrd="0" presId="urn:microsoft.com/office/officeart/2005/8/layout/vList2"/>
    <dgm:cxn modelId="{07C4A029-31D1-4152-8FF1-62868DF997C5}" type="presParOf" srcId="{7D2E211E-7517-4037-A383-947573E91519}" destId="{40A7972B-0939-4569-A1AE-D5D15BB6BDBB}" srcOrd="3" destOrd="0" presId="urn:microsoft.com/office/officeart/2005/8/layout/vList2"/>
    <dgm:cxn modelId="{DD69C949-1081-487C-BC11-767C0C7FF65A}" type="presParOf" srcId="{7D2E211E-7517-4037-A383-947573E91519}" destId="{434FDA4F-F0E2-485F-9C73-B96392D629E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CE417F4-465D-487F-B8CC-3399F8DFC5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39AFCE6-E729-43A1-A650-DA0CA1365231}">
      <dgm:prSet phldrT="[besedilo]" custT="1"/>
      <dgm:spPr>
        <a:solidFill>
          <a:srgbClr val="71685A"/>
        </a:solidFill>
      </dgm:spPr>
      <dgm:t>
        <a:bodyPr/>
        <a:lstStyle/>
        <a:p>
          <a:pPr algn="ctr"/>
          <a:r>
            <a:rPr lang="sl-SI" sz="1600" b="1" dirty="0" smtClean="0">
              <a:latin typeface="Cambria" panose="02040503050406030204" pitchFamily="18" charset="0"/>
            </a:rPr>
            <a:t>Okviren program srečanja:</a:t>
          </a:r>
          <a:endParaRPr lang="en-GB" sz="1600" dirty="0">
            <a:latin typeface="Cambria" panose="02040503050406030204" pitchFamily="18" charset="0"/>
          </a:endParaRPr>
        </a:p>
      </dgm:t>
    </dgm:pt>
    <dgm:pt modelId="{2785CE33-CA50-4CFF-8686-4814A44FFB57}" type="parTrans" cxnId="{E5D87054-109E-4611-AB63-97AA486BB210}">
      <dgm:prSet/>
      <dgm:spPr/>
      <dgm:t>
        <a:bodyPr/>
        <a:lstStyle/>
        <a:p>
          <a:endParaRPr lang="en-GB"/>
        </a:p>
      </dgm:t>
    </dgm:pt>
    <dgm:pt modelId="{9E59253C-7B31-42A7-BDAC-A55AAA991FD4}" type="sibTrans" cxnId="{E5D87054-109E-4611-AB63-97AA486BB210}">
      <dgm:prSet/>
      <dgm:spPr/>
      <dgm:t>
        <a:bodyPr/>
        <a:lstStyle/>
        <a:p>
          <a:endParaRPr lang="en-GB"/>
        </a:p>
      </dgm:t>
    </dgm:pt>
    <dgm:pt modelId="{00CF5CBD-0BA1-4C5C-ACAB-5CBAD961D9D5}">
      <dgm:prSet custT="1"/>
      <dgm:spPr>
        <a:solidFill>
          <a:srgbClr val="E0BE4A"/>
        </a:solidFill>
      </dgm:spPr>
      <dgm:t>
        <a:bodyPr/>
        <a:lstStyle/>
        <a:p>
          <a:r>
            <a:rPr lang="sl-SI" sz="1600" b="1" dirty="0" smtClean="0">
              <a:latin typeface="Cambria" panose="02040503050406030204" pitchFamily="18" charset="0"/>
            </a:rPr>
            <a:t>Slovesna predstavitev </a:t>
          </a:r>
          <a:r>
            <a:rPr lang="sl-SI" sz="1600" b="1" dirty="0" err="1" smtClean="0">
              <a:latin typeface="Cambria" panose="02040503050406030204" pitchFamily="18" charset="0"/>
            </a:rPr>
            <a:t>EKOučbenika</a:t>
          </a:r>
          <a:endParaRPr lang="sl-SI" sz="1600" dirty="0" smtClean="0">
            <a:latin typeface="Cambria" panose="02040503050406030204" pitchFamily="18" charset="0"/>
          </a:endParaRPr>
        </a:p>
      </dgm:t>
    </dgm:pt>
    <dgm:pt modelId="{7EF6A832-842A-48BE-B5BD-C9668EE2FEBD}" type="parTrans" cxnId="{C2738496-DDCE-4B35-9EA8-9443D557BF88}">
      <dgm:prSet/>
      <dgm:spPr/>
      <dgm:t>
        <a:bodyPr/>
        <a:lstStyle/>
        <a:p>
          <a:endParaRPr lang="en-GB"/>
        </a:p>
      </dgm:t>
    </dgm:pt>
    <dgm:pt modelId="{09A4BEFD-808B-42C3-9DC8-DB9A7F238078}" type="sibTrans" cxnId="{C2738496-DDCE-4B35-9EA8-9443D557BF88}">
      <dgm:prSet/>
      <dgm:spPr/>
      <dgm:t>
        <a:bodyPr/>
        <a:lstStyle/>
        <a:p>
          <a:endParaRPr lang="en-GB"/>
        </a:p>
      </dgm:t>
    </dgm:pt>
    <dgm:pt modelId="{D1307CC1-3A5D-4A61-881C-C67654CDDC43}">
      <dgm:prSet custT="1"/>
      <dgm:spPr/>
      <dgm:t>
        <a:bodyPr/>
        <a:lstStyle/>
        <a:p>
          <a:r>
            <a:rPr lang="sl-SI" sz="1600" b="0" dirty="0" smtClean="0">
              <a:latin typeface="Cambria" panose="02040503050406030204" pitchFamily="18" charset="0"/>
            </a:rPr>
            <a:t>Predstavi se njegova</a:t>
          </a:r>
          <a:r>
            <a:rPr lang="sl-SI" sz="1600" dirty="0" smtClean="0">
              <a:latin typeface="Cambria" panose="02040503050406030204" pitchFamily="18" charset="0"/>
            </a:rPr>
            <a:t> vrednost, saj simbolizira </a:t>
          </a:r>
          <a:r>
            <a:rPr lang="sl-SI" sz="1600" dirty="0" err="1" smtClean="0">
              <a:latin typeface="Cambria" panose="02040503050406030204" pitchFamily="18" charset="0"/>
            </a:rPr>
            <a:t>proaktivnost</a:t>
          </a:r>
          <a:r>
            <a:rPr lang="sl-SI" sz="1600" dirty="0" smtClean="0">
              <a:latin typeface="Cambria" panose="02040503050406030204" pitchFamily="18" charset="0"/>
            </a:rPr>
            <a:t>. Vsak posameznik lahko s preprostimi dejanji zmanjša svoj </a:t>
          </a:r>
          <a:r>
            <a:rPr lang="sl-SI" sz="1600" dirty="0" err="1" smtClean="0">
              <a:latin typeface="Cambria" panose="02040503050406030204" pitchFamily="18" charset="0"/>
            </a:rPr>
            <a:t>ogljični</a:t>
          </a:r>
          <a:r>
            <a:rPr lang="sl-SI" sz="1600" dirty="0" smtClean="0">
              <a:latin typeface="Cambria" panose="02040503050406030204" pitchFamily="18" charset="0"/>
            </a:rPr>
            <a:t> odtis. </a:t>
          </a:r>
          <a:endParaRPr lang="sl-SI" sz="1600" b="0" dirty="0" smtClean="0">
            <a:latin typeface="Cambria" panose="02040503050406030204" pitchFamily="18" charset="0"/>
          </a:endParaRPr>
        </a:p>
      </dgm:t>
    </dgm:pt>
    <dgm:pt modelId="{34655ED4-7316-47B8-822F-14A1E2F7B084}" type="parTrans" cxnId="{9BE9E170-C35C-4E25-AAE4-9F5EAB6F5A9E}">
      <dgm:prSet/>
      <dgm:spPr/>
      <dgm:t>
        <a:bodyPr/>
        <a:lstStyle/>
        <a:p>
          <a:endParaRPr lang="en-GB"/>
        </a:p>
      </dgm:t>
    </dgm:pt>
    <dgm:pt modelId="{9E81362B-3801-45C0-BBFB-4D97CA9156E8}" type="sibTrans" cxnId="{9BE9E170-C35C-4E25-AAE4-9F5EAB6F5A9E}">
      <dgm:prSet/>
      <dgm:spPr/>
      <dgm:t>
        <a:bodyPr/>
        <a:lstStyle/>
        <a:p>
          <a:endParaRPr lang="en-GB"/>
        </a:p>
      </dgm:t>
    </dgm:pt>
    <dgm:pt modelId="{AAC62B6B-481A-4B7A-B846-2036806B7DEB}">
      <dgm:prSet custT="1"/>
      <dgm:spPr>
        <a:solidFill>
          <a:srgbClr val="D85421"/>
        </a:solidFill>
      </dgm:spPr>
      <dgm:t>
        <a:bodyPr/>
        <a:lstStyle/>
        <a:p>
          <a:r>
            <a:rPr lang="sl-SI" sz="1600" b="1" dirty="0" smtClean="0">
              <a:latin typeface="Cambria" panose="02040503050406030204" pitchFamily="18" charset="0"/>
            </a:rPr>
            <a:t>Razglasitev zmagovalca </a:t>
          </a:r>
          <a:r>
            <a:rPr lang="sl-SI" sz="1600" b="1" dirty="0" err="1" smtClean="0">
              <a:latin typeface="Cambria" panose="02040503050406030204" pitchFamily="18" charset="0"/>
            </a:rPr>
            <a:t>EKOtekmovanja</a:t>
          </a:r>
          <a:endParaRPr lang="sl-SI" sz="1600" b="1" dirty="0" smtClean="0">
            <a:latin typeface="Cambria" panose="02040503050406030204" pitchFamily="18" charset="0"/>
          </a:endParaRPr>
        </a:p>
      </dgm:t>
    </dgm:pt>
    <dgm:pt modelId="{7028B33D-96F8-4F27-A314-0724C5DC851E}" type="parTrans" cxnId="{5155CAC1-C1F4-4400-BD22-841DF0099277}">
      <dgm:prSet/>
      <dgm:spPr/>
      <dgm:t>
        <a:bodyPr/>
        <a:lstStyle/>
        <a:p>
          <a:endParaRPr lang="en-GB"/>
        </a:p>
      </dgm:t>
    </dgm:pt>
    <dgm:pt modelId="{3E8431F9-C665-4235-9D9B-F43852E9C350}" type="sibTrans" cxnId="{5155CAC1-C1F4-4400-BD22-841DF0099277}">
      <dgm:prSet/>
      <dgm:spPr/>
      <dgm:t>
        <a:bodyPr/>
        <a:lstStyle/>
        <a:p>
          <a:endParaRPr lang="en-GB"/>
        </a:p>
      </dgm:t>
    </dgm:pt>
    <dgm:pt modelId="{97A8E0B2-0572-48F5-BE91-51EDA95F07BA}">
      <dgm:prSet custT="1"/>
      <dgm:spPr>
        <a:solidFill>
          <a:srgbClr val="009199"/>
        </a:solidFill>
      </dgm:spPr>
      <dgm:t>
        <a:bodyPr/>
        <a:lstStyle/>
        <a:p>
          <a:r>
            <a:rPr lang="sl-SI" sz="1600" b="1" dirty="0" smtClean="0">
              <a:latin typeface="Cambria" panose="02040503050406030204" pitchFamily="18" charset="0"/>
            </a:rPr>
            <a:t>Delavnica za mentorje in sočasno druženje dijakov </a:t>
          </a:r>
        </a:p>
      </dgm:t>
    </dgm:pt>
    <dgm:pt modelId="{F2C0C685-2F0F-47F7-A52A-831E9D605D0F}" type="parTrans" cxnId="{FB908B54-2D91-4F93-A319-F3FAC841BE4B}">
      <dgm:prSet/>
      <dgm:spPr/>
      <dgm:t>
        <a:bodyPr/>
        <a:lstStyle/>
        <a:p>
          <a:endParaRPr lang="en-GB"/>
        </a:p>
      </dgm:t>
    </dgm:pt>
    <dgm:pt modelId="{44C87991-335A-4539-942B-4ED2BBA9F300}" type="sibTrans" cxnId="{FB908B54-2D91-4F93-A319-F3FAC841BE4B}">
      <dgm:prSet/>
      <dgm:spPr/>
      <dgm:t>
        <a:bodyPr/>
        <a:lstStyle/>
        <a:p>
          <a:endParaRPr lang="en-GB"/>
        </a:p>
      </dgm:t>
    </dgm:pt>
    <dgm:pt modelId="{95DDC404-BFB4-4E18-A7C7-622D4DC3DAEC}">
      <dgm:prSet custT="1"/>
      <dgm:spPr>
        <a:solidFill>
          <a:srgbClr val="557221"/>
        </a:solidFill>
      </dgm:spPr>
      <dgm:t>
        <a:bodyPr/>
        <a:lstStyle/>
        <a:p>
          <a:r>
            <a:rPr lang="sl-SI" sz="1600" b="1" dirty="0" smtClean="0">
              <a:latin typeface="Cambria" panose="02040503050406030204" pitchFamily="18" charset="0"/>
            </a:rPr>
            <a:t>Pogostitev</a:t>
          </a:r>
        </a:p>
      </dgm:t>
    </dgm:pt>
    <dgm:pt modelId="{1B97028C-D179-4344-BB47-DD8A80ABB564}" type="parTrans" cxnId="{B7D41CE1-57D6-4392-BC9B-FEF5A53577AD}">
      <dgm:prSet/>
      <dgm:spPr/>
      <dgm:t>
        <a:bodyPr/>
        <a:lstStyle/>
        <a:p>
          <a:endParaRPr lang="en-GB"/>
        </a:p>
      </dgm:t>
    </dgm:pt>
    <dgm:pt modelId="{074F1886-7C32-42A9-A5CC-05DD532CC9EF}" type="sibTrans" cxnId="{B7D41CE1-57D6-4392-BC9B-FEF5A53577AD}">
      <dgm:prSet/>
      <dgm:spPr/>
      <dgm:t>
        <a:bodyPr/>
        <a:lstStyle/>
        <a:p>
          <a:endParaRPr lang="en-GB"/>
        </a:p>
      </dgm:t>
    </dgm:pt>
    <dgm:pt modelId="{E9E53AEC-054F-4B85-A9E7-A28ACAD6C6CC}">
      <dgm:prSet custT="1"/>
      <dgm:spPr/>
      <dgm:t>
        <a:bodyPr/>
        <a:lstStyle/>
        <a:p>
          <a:r>
            <a:rPr lang="sl-SI" sz="1600" dirty="0" smtClean="0">
              <a:latin typeface="Cambria" panose="02040503050406030204" pitchFamily="18" charset="0"/>
            </a:rPr>
            <a:t>Predstavitev treh finalnih šol v pripravi filma v okviru </a:t>
          </a:r>
          <a:r>
            <a:rPr lang="sl-SI" sz="1600" dirty="0" err="1" smtClean="0">
              <a:latin typeface="Cambria" panose="02040503050406030204" pitchFamily="18" charset="0"/>
            </a:rPr>
            <a:t>EKObum</a:t>
          </a:r>
          <a:r>
            <a:rPr lang="sl-SI" sz="1600" dirty="0" smtClean="0">
              <a:latin typeface="Cambria" panose="02040503050406030204" pitchFamily="18" charset="0"/>
            </a:rPr>
            <a:t> predstavitve.</a:t>
          </a:r>
        </a:p>
      </dgm:t>
    </dgm:pt>
    <dgm:pt modelId="{826B7738-0DB5-4783-B6A9-7722879ADFC2}" type="parTrans" cxnId="{CBE35138-71B4-4777-AF7C-87706B5CD2EA}">
      <dgm:prSet/>
      <dgm:spPr/>
      <dgm:t>
        <a:bodyPr/>
        <a:lstStyle/>
        <a:p>
          <a:endParaRPr lang="en-GB"/>
        </a:p>
      </dgm:t>
    </dgm:pt>
    <dgm:pt modelId="{713433AE-6B6F-471E-B4D3-E56B5C444871}" type="sibTrans" cxnId="{CBE35138-71B4-4777-AF7C-87706B5CD2EA}">
      <dgm:prSet/>
      <dgm:spPr/>
      <dgm:t>
        <a:bodyPr/>
        <a:lstStyle/>
        <a:p>
          <a:endParaRPr lang="en-GB"/>
        </a:p>
      </dgm:t>
    </dgm:pt>
    <dgm:pt modelId="{6500781B-3178-4B85-90DD-7853CC584F87}" type="pres">
      <dgm:prSet presAssocID="{3CE417F4-465D-487F-B8CC-3399F8DFC5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164B3A0-F2E4-40E4-887D-5815FE56B7BF}" type="pres">
      <dgm:prSet presAssocID="{839AFCE6-E729-43A1-A650-DA0CA136523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A96447-1D55-4D82-B648-1F371A546CEC}" type="pres">
      <dgm:prSet presAssocID="{9E59253C-7B31-42A7-BDAC-A55AAA991FD4}" presName="spacer" presStyleCnt="0"/>
      <dgm:spPr/>
    </dgm:pt>
    <dgm:pt modelId="{886C3C39-7C08-4366-A82A-4FF8D32A91FC}" type="pres">
      <dgm:prSet presAssocID="{00CF5CBD-0BA1-4C5C-ACAB-5CBAD961D9D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C614CD-46B6-46A0-A16F-7CC58018A8AB}" type="pres">
      <dgm:prSet presAssocID="{00CF5CBD-0BA1-4C5C-ACAB-5CBAD961D9D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D84350-97BA-4E10-8F54-C06978F2B021}" type="pres">
      <dgm:prSet presAssocID="{AAC62B6B-481A-4B7A-B846-2036806B7DE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E5516C-3903-40A6-8349-34F6788BDF97}" type="pres">
      <dgm:prSet presAssocID="{AAC62B6B-481A-4B7A-B846-2036806B7DE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751C8F-DCFE-4BD7-84CF-6D5C65B35EE0}" type="pres">
      <dgm:prSet presAssocID="{97A8E0B2-0572-48F5-BE91-51EDA95F07B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2D38B8-1D70-4FEE-8206-0CB5E70528C9}" type="pres">
      <dgm:prSet presAssocID="{44C87991-335A-4539-942B-4ED2BBA9F300}" presName="spacer" presStyleCnt="0"/>
      <dgm:spPr/>
    </dgm:pt>
    <dgm:pt modelId="{2840E12E-AD61-4D53-971F-9D54DF235BEC}" type="pres">
      <dgm:prSet presAssocID="{95DDC404-BFB4-4E18-A7C7-622D4DC3DAE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B908B54-2D91-4F93-A319-F3FAC841BE4B}" srcId="{3CE417F4-465D-487F-B8CC-3399F8DFC54B}" destId="{97A8E0B2-0572-48F5-BE91-51EDA95F07BA}" srcOrd="3" destOrd="0" parTransId="{F2C0C685-2F0F-47F7-A52A-831E9D605D0F}" sibTransId="{44C87991-335A-4539-942B-4ED2BBA9F300}"/>
    <dgm:cxn modelId="{E5D87054-109E-4611-AB63-97AA486BB210}" srcId="{3CE417F4-465D-487F-B8CC-3399F8DFC54B}" destId="{839AFCE6-E729-43A1-A650-DA0CA1365231}" srcOrd="0" destOrd="0" parTransId="{2785CE33-CA50-4CFF-8686-4814A44FFB57}" sibTransId="{9E59253C-7B31-42A7-BDAC-A55AAA991FD4}"/>
    <dgm:cxn modelId="{996940DC-7C42-4BDB-9E85-0B9869D1A24E}" type="presOf" srcId="{AAC62B6B-481A-4B7A-B846-2036806B7DEB}" destId="{A4D84350-97BA-4E10-8F54-C06978F2B021}" srcOrd="0" destOrd="0" presId="urn:microsoft.com/office/officeart/2005/8/layout/vList2"/>
    <dgm:cxn modelId="{6E0BEDD3-1B5E-4A9F-91A7-423454E73DE3}" type="presOf" srcId="{3CE417F4-465D-487F-B8CC-3399F8DFC54B}" destId="{6500781B-3178-4B85-90DD-7853CC584F87}" srcOrd="0" destOrd="0" presId="urn:microsoft.com/office/officeart/2005/8/layout/vList2"/>
    <dgm:cxn modelId="{03BDBE61-C334-4150-A7EB-DD3753C7B9D8}" type="presOf" srcId="{95DDC404-BFB4-4E18-A7C7-622D4DC3DAEC}" destId="{2840E12E-AD61-4D53-971F-9D54DF235BEC}" srcOrd="0" destOrd="0" presId="urn:microsoft.com/office/officeart/2005/8/layout/vList2"/>
    <dgm:cxn modelId="{38F0021F-2282-436F-AED3-62CD2FBB000E}" type="presOf" srcId="{D1307CC1-3A5D-4A61-881C-C67654CDDC43}" destId="{CEC614CD-46B6-46A0-A16F-7CC58018A8AB}" srcOrd="0" destOrd="0" presId="urn:microsoft.com/office/officeart/2005/8/layout/vList2"/>
    <dgm:cxn modelId="{8B609310-6893-435A-8DC0-CF7D6C3BB82D}" type="presOf" srcId="{97A8E0B2-0572-48F5-BE91-51EDA95F07BA}" destId="{D5751C8F-DCFE-4BD7-84CF-6D5C65B35EE0}" srcOrd="0" destOrd="0" presId="urn:microsoft.com/office/officeart/2005/8/layout/vList2"/>
    <dgm:cxn modelId="{B7D41CE1-57D6-4392-BC9B-FEF5A53577AD}" srcId="{3CE417F4-465D-487F-B8CC-3399F8DFC54B}" destId="{95DDC404-BFB4-4E18-A7C7-622D4DC3DAEC}" srcOrd="4" destOrd="0" parTransId="{1B97028C-D179-4344-BB47-DD8A80ABB564}" sibTransId="{074F1886-7C32-42A9-A5CC-05DD532CC9EF}"/>
    <dgm:cxn modelId="{DB6A439E-80E6-4B34-9E24-BE879E87AB5E}" type="presOf" srcId="{E9E53AEC-054F-4B85-A9E7-A28ACAD6C6CC}" destId="{A0E5516C-3903-40A6-8349-34F6788BDF97}" srcOrd="0" destOrd="0" presId="urn:microsoft.com/office/officeart/2005/8/layout/vList2"/>
    <dgm:cxn modelId="{D94D8EC5-726E-45D9-A843-C01BC1C436FE}" type="presOf" srcId="{00CF5CBD-0BA1-4C5C-ACAB-5CBAD961D9D5}" destId="{886C3C39-7C08-4366-A82A-4FF8D32A91FC}" srcOrd="0" destOrd="0" presId="urn:microsoft.com/office/officeart/2005/8/layout/vList2"/>
    <dgm:cxn modelId="{CBE35138-71B4-4777-AF7C-87706B5CD2EA}" srcId="{AAC62B6B-481A-4B7A-B846-2036806B7DEB}" destId="{E9E53AEC-054F-4B85-A9E7-A28ACAD6C6CC}" srcOrd="0" destOrd="0" parTransId="{826B7738-0DB5-4783-B6A9-7722879ADFC2}" sibTransId="{713433AE-6B6F-471E-B4D3-E56B5C444871}"/>
    <dgm:cxn modelId="{5740FB4E-CB00-40A2-B469-C0B655983978}" type="presOf" srcId="{839AFCE6-E729-43A1-A650-DA0CA1365231}" destId="{4164B3A0-F2E4-40E4-887D-5815FE56B7BF}" srcOrd="0" destOrd="0" presId="urn:microsoft.com/office/officeart/2005/8/layout/vList2"/>
    <dgm:cxn modelId="{5155CAC1-C1F4-4400-BD22-841DF0099277}" srcId="{3CE417F4-465D-487F-B8CC-3399F8DFC54B}" destId="{AAC62B6B-481A-4B7A-B846-2036806B7DEB}" srcOrd="2" destOrd="0" parTransId="{7028B33D-96F8-4F27-A314-0724C5DC851E}" sibTransId="{3E8431F9-C665-4235-9D9B-F43852E9C350}"/>
    <dgm:cxn modelId="{C2738496-DDCE-4B35-9EA8-9443D557BF88}" srcId="{3CE417F4-465D-487F-B8CC-3399F8DFC54B}" destId="{00CF5CBD-0BA1-4C5C-ACAB-5CBAD961D9D5}" srcOrd="1" destOrd="0" parTransId="{7EF6A832-842A-48BE-B5BD-C9668EE2FEBD}" sibTransId="{09A4BEFD-808B-42C3-9DC8-DB9A7F238078}"/>
    <dgm:cxn modelId="{9BE9E170-C35C-4E25-AAE4-9F5EAB6F5A9E}" srcId="{00CF5CBD-0BA1-4C5C-ACAB-5CBAD961D9D5}" destId="{D1307CC1-3A5D-4A61-881C-C67654CDDC43}" srcOrd="0" destOrd="0" parTransId="{34655ED4-7316-47B8-822F-14A1E2F7B084}" sibTransId="{9E81362B-3801-45C0-BBFB-4D97CA9156E8}"/>
    <dgm:cxn modelId="{377AA237-0B18-4BBD-BDEE-F45124D18D02}" type="presParOf" srcId="{6500781B-3178-4B85-90DD-7853CC584F87}" destId="{4164B3A0-F2E4-40E4-887D-5815FE56B7BF}" srcOrd="0" destOrd="0" presId="urn:microsoft.com/office/officeart/2005/8/layout/vList2"/>
    <dgm:cxn modelId="{B3BDAEB1-DA00-47FA-8487-9A15BB72E3CB}" type="presParOf" srcId="{6500781B-3178-4B85-90DD-7853CC584F87}" destId="{E7A96447-1D55-4D82-B648-1F371A546CEC}" srcOrd="1" destOrd="0" presId="urn:microsoft.com/office/officeart/2005/8/layout/vList2"/>
    <dgm:cxn modelId="{FE85C77A-501D-4863-B051-783F449DA99C}" type="presParOf" srcId="{6500781B-3178-4B85-90DD-7853CC584F87}" destId="{886C3C39-7C08-4366-A82A-4FF8D32A91FC}" srcOrd="2" destOrd="0" presId="urn:microsoft.com/office/officeart/2005/8/layout/vList2"/>
    <dgm:cxn modelId="{452E64FD-4A26-48FC-B40F-28A5DD134A0A}" type="presParOf" srcId="{6500781B-3178-4B85-90DD-7853CC584F87}" destId="{CEC614CD-46B6-46A0-A16F-7CC58018A8AB}" srcOrd="3" destOrd="0" presId="urn:microsoft.com/office/officeart/2005/8/layout/vList2"/>
    <dgm:cxn modelId="{B4726638-C471-4016-8105-D6BA61AFB56F}" type="presParOf" srcId="{6500781B-3178-4B85-90DD-7853CC584F87}" destId="{A4D84350-97BA-4E10-8F54-C06978F2B021}" srcOrd="4" destOrd="0" presId="urn:microsoft.com/office/officeart/2005/8/layout/vList2"/>
    <dgm:cxn modelId="{0CBABE79-9E95-43DA-90AB-2B15EBE40D73}" type="presParOf" srcId="{6500781B-3178-4B85-90DD-7853CC584F87}" destId="{A0E5516C-3903-40A6-8349-34F6788BDF97}" srcOrd="5" destOrd="0" presId="urn:microsoft.com/office/officeart/2005/8/layout/vList2"/>
    <dgm:cxn modelId="{04DC9847-3EC1-482B-B015-4F1B342B640E}" type="presParOf" srcId="{6500781B-3178-4B85-90DD-7853CC584F87}" destId="{D5751C8F-DCFE-4BD7-84CF-6D5C65B35EE0}" srcOrd="6" destOrd="0" presId="urn:microsoft.com/office/officeart/2005/8/layout/vList2"/>
    <dgm:cxn modelId="{5C617FF9-9611-481E-89E6-B23B83137D25}" type="presParOf" srcId="{6500781B-3178-4B85-90DD-7853CC584F87}" destId="{732D38B8-1D70-4FEE-8206-0CB5E70528C9}" srcOrd="7" destOrd="0" presId="urn:microsoft.com/office/officeart/2005/8/layout/vList2"/>
    <dgm:cxn modelId="{F3E26532-2129-44AF-8B97-C8928E521752}" type="presParOf" srcId="{6500781B-3178-4B85-90DD-7853CC584F87}" destId="{2840E12E-AD61-4D53-971F-9D54DF235BE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199D4E6-C01A-45AE-AB90-53E2E68C0A6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7F87ED5-7EB6-408E-A157-3584DD9CDD8B}">
      <dgm:prSet phldrT="[besedilo]" custT="1"/>
      <dgm:spPr>
        <a:solidFill>
          <a:srgbClr val="557221"/>
        </a:solidFill>
      </dgm:spPr>
      <dgm:t>
        <a:bodyPr/>
        <a:lstStyle/>
        <a:p>
          <a:r>
            <a:rPr lang="sl-SI" sz="1400" b="1" dirty="0" smtClean="0">
              <a:latin typeface="Cambria" panose="02040503050406030204" pitchFamily="18" charset="0"/>
            </a:rPr>
            <a:t>Osebna izkaznica kampanje</a:t>
          </a:r>
          <a:endParaRPr lang="en-GB" sz="1400" b="1" dirty="0">
            <a:latin typeface="Cambria" panose="02040503050406030204" pitchFamily="18" charset="0"/>
          </a:endParaRPr>
        </a:p>
      </dgm:t>
    </dgm:pt>
    <dgm:pt modelId="{3ACE94A4-535D-4014-8AB2-BFB590E0B2E8}" type="parTrans" cxnId="{EFCFC284-876F-4F69-A82B-44FF9E51C39B}">
      <dgm:prSet/>
      <dgm:spPr/>
      <dgm:t>
        <a:bodyPr/>
        <a:lstStyle/>
        <a:p>
          <a:endParaRPr lang="en-GB" sz="1400"/>
        </a:p>
      </dgm:t>
    </dgm:pt>
    <dgm:pt modelId="{A675D147-65F5-47D4-B920-55BE324247DA}" type="sibTrans" cxnId="{EFCFC284-876F-4F69-A82B-44FF9E51C39B}">
      <dgm:prSet/>
      <dgm:spPr/>
      <dgm:t>
        <a:bodyPr/>
        <a:lstStyle/>
        <a:p>
          <a:endParaRPr lang="en-GB" sz="1400"/>
        </a:p>
      </dgm:t>
    </dgm:pt>
    <dgm:pt modelId="{D64876D6-EAA0-4FF0-9A97-D658D06F2B63}">
      <dgm:prSet custT="1"/>
      <dgm:spPr>
        <a:solidFill>
          <a:srgbClr val="D85421"/>
        </a:solidFill>
      </dgm:spPr>
      <dgm:t>
        <a:bodyPr/>
        <a:lstStyle/>
        <a:p>
          <a:pPr algn="ctr"/>
          <a:r>
            <a:rPr lang="sl-SI" sz="1400" b="1" dirty="0" err="1" smtClean="0">
              <a:latin typeface="Cambria" panose="02040503050406030204" pitchFamily="18" charset="0"/>
            </a:rPr>
            <a:t>EKOpriročnik</a:t>
          </a:r>
          <a:r>
            <a:rPr lang="sl-SI" sz="1400" b="1" dirty="0" smtClean="0">
              <a:latin typeface="Cambria" panose="02040503050406030204" pitchFamily="18" charset="0"/>
            </a:rPr>
            <a:t>, ki vključuje:</a:t>
          </a:r>
        </a:p>
      </dgm:t>
    </dgm:pt>
    <dgm:pt modelId="{A6BBEABD-00F5-40A0-9FD1-58A8629E8243}" type="parTrans" cxnId="{BE31EA78-87DB-4590-AE82-B2E57795CB66}">
      <dgm:prSet/>
      <dgm:spPr/>
      <dgm:t>
        <a:bodyPr/>
        <a:lstStyle/>
        <a:p>
          <a:endParaRPr lang="en-GB" sz="1400"/>
        </a:p>
      </dgm:t>
    </dgm:pt>
    <dgm:pt modelId="{BB69E1EC-3093-4E43-99BF-2BE05DDF9F9C}" type="sibTrans" cxnId="{BE31EA78-87DB-4590-AE82-B2E57795CB66}">
      <dgm:prSet/>
      <dgm:spPr/>
      <dgm:t>
        <a:bodyPr/>
        <a:lstStyle/>
        <a:p>
          <a:endParaRPr lang="en-GB" sz="1400"/>
        </a:p>
      </dgm:t>
    </dgm:pt>
    <dgm:pt modelId="{4956C559-3BB4-41B1-BCFF-677A3ECC0ED7}">
      <dgm:prSet custT="1"/>
      <dgm:spPr>
        <a:solidFill>
          <a:srgbClr val="71685A"/>
        </a:solidFill>
      </dgm:spPr>
      <dgm:t>
        <a:bodyPr/>
        <a:lstStyle/>
        <a:p>
          <a:pPr algn="ctr"/>
          <a:r>
            <a:rPr lang="sl-SI" sz="1400" b="1" dirty="0" smtClean="0">
              <a:latin typeface="Cambria" panose="02040503050406030204" pitchFamily="18" charset="0"/>
            </a:rPr>
            <a:t>Vprašalnik za </a:t>
          </a:r>
          <a:r>
            <a:rPr lang="sl-SI" sz="1400" b="1" dirty="0" err="1" smtClean="0">
              <a:latin typeface="Cambria" panose="02040503050406030204" pitchFamily="18" charset="0"/>
            </a:rPr>
            <a:t>EKOnačrt</a:t>
          </a:r>
          <a:r>
            <a:rPr lang="sl-SI" sz="1400" b="1" dirty="0" smtClean="0">
              <a:latin typeface="Cambria" panose="02040503050406030204" pitchFamily="18" charset="0"/>
            </a:rPr>
            <a:t> in izvajanje aktivnosti na šoli</a:t>
          </a:r>
          <a:endParaRPr lang="sl-SI" sz="1400" b="1" dirty="0">
            <a:latin typeface="Cambria" panose="02040503050406030204" pitchFamily="18" charset="0"/>
          </a:endParaRPr>
        </a:p>
      </dgm:t>
    </dgm:pt>
    <dgm:pt modelId="{6411A761-A223-4026-92C6-4431F93C7AE0}" type="parTrans" cxnId="{BE8328FE-E850-4391-AA23-071D78E9E3C9}">
      <dgm:prSet/>
      <dgm:spPr/>
      <dgm:t>
        <a:bodyPr/>
        <a:lstStyle/>
        <a:p>
          <a:endParaRPr lang="en-GB" sz="1400"/>
        </a:p>
      </dgm:t>
    </dgm:pt>
    <dgm:pt modelId="{C4ABA82E-A20E-4B71-841E-C7BBBD2DFC2F}" type="sibTrans" cxnId="{BE8328FE-E850-4391-AA23-071D78E9E3C9}">
      <dgm:prSet/>
      <dgm:spPr/>
      <dgm:t>
        <a:bodyPr/>
        <a:lstStyle/>
        <a:p>
          <a:endParaRPr lang="en-GB" sz="1400"/>
        </a:p>
      </dgm:t>
    </dgm:pt>
    <dgm:pt modelId="{466B4F58-38F0-4E21-8CA0-EFB65654643B}">
      <dgm:prSet custT="1"/>
      <dgm:spPr>
        <a:solidFill>
          <a:srgbClr val="71685A"/>
        </a:solidFill>
      </dgm:spPr>
      <dgm:t>
        <a:bodyPr/>
        <a:lstStyle/>
        <a:p>
          <a:pPr algn="ctr"/>
          <a:r>
            <a:rPr lang="sl-SI" sz="1400" b="1" dirty="0" smtClean="0">
              <a:latin typeface="Cambria" panose="02040503050406030204" pitchFamily="18" charset="0"/>
              <a:hlinkClick xmlns:r="http://schemas.openxmlformats.org/officeDocument/2006/relationships" r:id="rId1"/>
            </a:rPr>
            <a:t>Spletna stran</a:t>
          </a:r>
          <a:endParaRPr lang="sl-SI" sz="1400" b="1" dirty="0" smtClean="0">
            <a:latin typeface="Cambria" panose="02040503050406030204" pitchFamily="18" charset="0"/>
          </a:endParaRPr>
        </a:p>
      </dgm:t>
    </dgm:pt>
    <dgm:pt modelId="{F68ED720-694A-4270-A738-CA72DFEB61B1}" type="parTrans" cxnId="{F09F6483-3391-4B9A-A82F-9ABA2F9D8129}">
      <dgm:prSet/>
      <dgm:spPr/>
      <dgm:t>
        <a:bodyPr/>
        <a:lstStyle/>
        <a:p>
          <a:endParaRPr lang="en-GB" sz="1400"/>
        </a:p>
      </dgm:t>
    </dgm:pt>
    <dgm:pt modelId="{F73C81C3-65CB-4DED-AC20-296BF232CCBD}" type="sibTrans" cxnId="{F09F6483-3391-4B9A-A82F-9ABA2F9D8129}">
      <dgm:prSet/>
      <dgm:spPr/>
      <dgm:t>
        <a:bodyPr/>
        <a:lstStyle/>
        <a:p>
          <a:endParaRPr lang="en-GB" sz="1400"/>
        </a:p>
      </dgm:t>
    </dgm:pt>
    <dgm:pt modelId="{42EA2126-8F50-40C5-A772-A08B61D9A7B8}">
      <dgm:prSet custT="1"/>
      <dgm:spPr>
        <a:solidFill>
          <a:srgbClr val="D95421"/>
        </a:solidFill>
      </dgm:spPr>
      <dgm:t>
        <a:bodyPr/>
        <a:lstStyle/>
        <a:p>
          <a:pPr algn="ctr"/>
          <a:r>
            <a:rPr lang="sl-SI" sz="1400" b="1" dirty="0" err="1" smtClean="0">
              <a:latin typeface="Cambria" panose="02040503050406030204" pitchFamily="18" charset="0"/>
              <a:hlinkClick xmlns:r="http://schemas.openxmlformats.org/officeDocument/2006/relationships" r:id="rId2"/>
            </a:rPr>
            <a:t>Facebook</a:t>
          </a:r>
          <a:endParaRPr lang="sl-SI" sz="1400" b="1" dirty="0" smtClean="0">
            <a:latin typeface="Cambria" panose="02040503050406030204" pitchFamily="18" charset="0"/>
          </a:endParaRPr>
        </a:p>
      </dgm:t>
    </dgm:pt>
    <dgm:pt modelId="{F40E1F2E-1F10-4050-A35D-28267D220E42}" type="parTrans" cxnId="{5EE81F68-227F-4FF8-A353-281355C5C799}">
      <dgm:prSet/>
      <dgm:spPr/>
      <dgm:t>
        <a:bodyPr/>
        <a:lstStyle/>
        <a:p>
          <a:endParaRPr lang="en-GB" sz="1400"/>
        </a:p>
      </dgm:t>
    </dgm:pt>
    <dgm:pt modelId="{8BA53057-250C-4922-AB3D-E8773DCD7142}" type="sibTrans" cxnId="{5EE81F68-227F-4FF8-A353-281355C5C799}">
      <dgm:prSet/>
      <dgm:spPr/>
      <dgm:t>
        <a:bodyPr/>
        <a:lstStyle/>
        <a:p>
          <a:endParaRPr lang="en-GB" sz="1400"/>
        </a:p>
      </dgm:t>
    </dgm:pt>
    <dgm:pt modelId="{4462D691-9F19-4D8B-B702-45DCED966AB2}">
      <dgm:prSet custT="1"/>
      <dgm:spPr>
        <a:solidFill>
          <a:srgbClr val="D95421"/>
        </a:solidFill>
      </dgm:spPr>
      <dgm:t>
        <a:bodyPr/>
        <a:lstStyle/>
        <a:p>
          <a:pPr algn="l"/>
          <a:r>
            <a:rPr lang="sl-SI" sz="1000" dirty="0" smtClean="0">
              <a:latin typeface="Cambria" panose="02040503050406030204" pitchFamily="18" charset="0"/>
            </a:rPr>
            <a:t>Predstavljen tok aktualnega dogajanja na šolah in partnerskih organizacijah.</a:t>
          </a:r>
        </a:p>
      </dgm:t>
    </dgm:pt>
    <dgm:pt modelId="{6A970702-0CE4-4282-8164-BA49AFA758F8}" type="parTrans" cxnId="{88949617-3BA8-4F21-8A8E-A22C5DC0B198}">
      <dgm:prSet/>
      <dgm:spPr/>
      <dgm:t>
        <a:bodyPr/>
        <a:lstStyle/>
        <a:p>
          <a:endParaRPr lang="en-GB" sz="1400"/>
        </a:p>
      </dgm:t>
    </dgm:pt>
    <dgm:pt modelId="{26879B6F-A680-4F48-8EF6-3EFF68C6118B}" type="sibTrans" cxnId="{88949617-3BA8-4F21-8A8E-A22C5DC0B198}">
      <dgm:prSet/>
      <dgm:spPr/>
      <dgm:t>
        <a:bodyPr/>
        <a:lstStyle/>
        <a:p>
          <a:endParaRPr lang="en-GB" sz="1400"/>
        </a:p>
      </dgm:t>
    </dgm:pt>
    <dgm:pt modelId="{EE049D85-8880-4B22-A928-4920F69E5F70}">
      <dgm:prSet custT="1"/>
      <dgm:spPr>
        <a:solidFill>
          <a:srgbClr val="009199"/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sl-SI" sz="1400" b="1" dirty="0" smtClean="0">
              <a:latin typeface="Cambria" panose="02040503050406030204" pitchFamily="18" charset="0"/>
            </a:rPr>
            <a:t>Kriteriji za ocenjevanje filma v okviru </a:t>
          </a:r>
          <a:r>
            <a:rPr lang="sl-SI" sz="1400" b="1" dirty="0" err="1" smtClean="0">
              <a:latin typeface="Cambria" panose="02040503050406030204" pitchFamily="18" charset="0"/>
            </a:rPr>
            <a:t>EKObum</a:t>
          </a:r>
          <a:r>
            <a:rPr lang="sl-SI" sz="1400" b="1" dirty="0" smtClean="0">
              <a:latin typeface="Cambria" panose="02040503050406030204" pitchFamily="18" charset="0"/>
            </a:rPr>
            <a:t> predstavitve</a:t>
          </a:r>
        </a:p>
      </dgm:t>
    </dgm:pt>
    <dgm:pt modelId="{14984263-89BF-447A-96D2-D38929C3A294}" type="parTrans" cxnId="{3B3FC5B1-41C7-44DD-8D84-B4506A7DC554}">
      <dgm:prSet/>
      <dgm:spPr/>
      <dgm:t>
        <a:bodyPr/>
        <a:lstStyle/>
        <a:p>
          <a:endParaRPr lang="en-GB" sz="1400"/>
        </a:p>
      </dgm:t>
    </dgm:pt>
    <dgm:pt modelId="{83C4C816-F4DA-46FB-872C-E4F74BCFE494}" type="sibTrans" cxnId="{3B3FC5B1-41C7-44DD-8D84-B4506A7DC554}">
      <dgm:prSet/>
      <dgm:spPr/>
      <dgm:t>
        <a:bodyPr/>
        <a:lstStyle/>
        <a:p>
          <a:endParaRPr lang="en-GB" sz="1400"/>
        </a:p>
      </dgm:t>
    </dgm:pt>
    <dgm:pt modelId="{6B806228-D381-4664-9AE6-3A4A6A7FBA4C}">
      <dgm:prSet custT="1"/>
      <dgm:spPr>
        <a:solidFill>
          <a:srgbClr val="D85421"/>
        </a:solidFill>
      </dgm:spPr>
      <dgm:t>
        <a:bodyPr/>
        <a:lstStyle/>
        <a:p>
          <a:pPr algn="l"/>
          <a:r>
            <a:rPr lang="sl-SI" sz="1000" dirty="0" smtClean="0">
              <a:latin typeface="Cambria" panose="02040503050406030204" pitchFamily="18" charset="0"/>
            </a:rPr>
            <a:t>Smernice za pripravo </a:t>
          </a:r>
          <a:r>
            <a:rPr lang="sl-SI" sz="1000" dirty="0" err="1" smtClean="0">
              <a:latin typeface="Cambria" panose="02040503050406030204" pitchFamily="18" charset="0"/>
            </a:rPr>
            <a:t>EKObum</a:t>
          </a:r>
          <a:r>
            <a:rPr lang="sl-SI" sz="1000" dirty="0" smtClean="0">
              <a:latin typeface="Cambria" panose="02040503050406030204" pitchFamily="18" charset="0"/>
            </a:rPr>
            <a:t> predstavitve in filma</a:t>
          </a:r>
        </a:p>
      </dgm:t>
    </dgm:pt>
    <dgm:pt modelId="{67E34736-FB67-4A1D-90BA-36729EDAE924}" type="parTrans" cxnId="{33B16905-117C-481D-A2C5-B81A2A16C416}">
      <dgm:prSet/>
      <dgm:spPr/>
      <dgm:t>
        <a:bodyPr/>
        <a:lstStyle/>
        <a:p>
          <a:endParaRPr lang="en-GB" sz="1400"/>
        </a:p>
      </dgm:t>
    </dgm:pt>
    <dgm:pt modelId="{B281D86E-50B4-40AF-ADDE-1A540516B523}" type="sibTrans" cxnId="{33B16905-117C-481D-A2C5-B81A2A16C416}">
      <dgm:prSet/>
      <dgm:spPr/>
      <dgm:t>
        <a:bodyPr/>
        <a:lstStyle/>
        <a:p>
          <a:endParaRPr lang="en-GB" sz="1400"/>
        </a:p>
      </dgm:t>
    </dgm:pt>
    <dgm:pt modelId="{BC6570CC-85D9-4B49-AD38-8FB0C1805001}">
      <dgm:prSet phldrT="[besedilo]" custT="1"/>
      <dgm:spPr>
        <a:solidFill>
          <a:srgbClr val="557221"/>
        </a:solidFill>
      </dgm:spPr>
      <dgm:t>
        <a:bodyPr/>
        <a:lstStyle/>
        <a:p>
          <a:r>
            <a:rPr lang="sl-SI" sz="1000" dirty="0" smtClean="0">
              <a:latin typeface="Cambria" panose="02040503050406030204" pitchFamily="18" charset="0"/>
            </a:rPr>
            <a:t>Objavljena na spletnem mestu</a:t>
          </a:r>
          <a:endParaRPr lang="en-GB" sz="1000" dirty="0">
            <a:latin typeface="Cambria" panose="02040503050406030204" pitchFamily="18" charset="0"/>
          </a:endParaRPr>
        </a:p>
      </dgm:t>
    </dgm:pt>
    <dgm:pt modelId="{22DB6828-540C-4141-9EE5-4FBD7D109644}" type="parTrans" cxnId="{5A880F52-DBB5-4CA9-84A2-EC8312D551D7}">
      <dgm:prSet/>
      <dgm:spPr/>
      <dgm:t>
        <a:bodyPr/>
        <a:lstStyle/>
        <a:p>
          <a:endParaRPr lang="en-GB"/>
        </a:p>
      </dgm:t>
    </dgm:pt>
    <dgm:pt modelId="{11212F8A-4F3C-4627-B841-C3ADB2D4F339}" type="sibTrans" cxnId="{5A880F52-DBB5-4CA9-84A2-EC8312D551D7}">
      <dgm:prSet/>
      <dgm:spPr/>
      <dgm:t>
        <a:bodyPr/>
        <a:lstStyle/>
        <a:p>
          <a:endParaRPr lang="en-GB"/>
        </a:p>
      </dgm:t>
    </dgm:pt>
    <dgm:pt modelId="{98A35F5A-8F83-42E7-9F62-48D88339C55E}">
      <dgm:prSet custT="1"/>
      <dgm:spPr>
        <a:solidFill>
          <a:srgbClr val="D85421"/>
        </a:solidFill>
      </dgm:spPr>
      <dgm:t>
        <a:bodyPr/>
        <a:lstStyle/>
        <a:p>
          <a:pPr algn="l"/>
          <a:r>
            <a:rPr lang="sl-SI" sz="1000" dirty="0" smtClean="0">
              <a:latin typeface="Cambria" panose="02040503050406030204" pitchFamily="18" charset="0"/>
            </a:rPr>
            <a:t>Primere dobrih praks šol iz lanskega šolskega leta</a:t>
          </a:r>
        </a:p>
      </dgm:t>
    </dgm:pt>
    <dgm:pt modelId="{C006CDE5-F757-445E-AD6C-B30DED6C6D0D}" type="parTrans" cxnId="{A1C090E9-5B4B-4A58-8F75-DF7EAF157258}">
      <dgm:prSet/>
      <dgm:spPr/>
      <dgm:t>
        <a:bodyPr/>
        <a:lstStyle/>
        <a:p>
          <a:endParaRPr lang="en-GB"/>
        </a:p>
      </dgm:t>
    </dgm:pt>
    <dgm:pt modelId="{F8606B97-9AFA-40EE-B001-3EFE6FD5CB37}" type="sibTrans" cxnId="{A1C090E9-5B4B-4A58-8F75-DF7EAF157258}">
      <dgm:prSet/>
      <dgm:spPr/>
      <dgm:t>
        <a:bodyPr/>
        <a:lstStyle/>
        <a:p>
          <a:endParaRPr lang="en-GB"/>
        </a:p>
      </dgm:t>
    </dgm:pt>
    <dgm:pt modelId="{8787097D-DAAE-4E71-8BBB-3CD0A809C8E1}">
      <dgm:prSet custT="1"/>
      <dgm:spPr/>
      <dgm:t>
        <a:bodyPr/>
        <a:lstStyle/>
        <a:p>
          <a:pPr algn="l"/>
          <a:r>
            <a:rPr lang="sl-SI" sz="1000" dirty="0" smtClean="0">
              <a:latin typeface="Cambria" panose="02040503050406030204" pitchFamily="18" charset="0"/>
            </a:rPr>
            <a:t>Mentorji v pomoč pri pripravi odgovorov na vprašanja, seznam le-teh prejmejo vnaprej po e-pošti. </a:t>
          </a:r>
          <a:endParaRPr lang="sl-SI" sz="1000" dirty="0">
            <a:latin typeface="Cambria" panose="02040503050406030204" pitchFamily="18" charset="0"/>
          </a:endParaRPr>
        </a:p>
      </dgm:t>
    </dgm:pt>
    <dgm:pt modelId="{6F9B2AC1-ECC9-4F4E-8F69-89577D371888}" type="parTrans" cxnId="{3EB59028-C1D4-4E69-88EE-4623217B9425}">
      <dgm:prSet/>
      <dgm:spPr/>
      <dgm:t>
        <a:bodyPr/>
        <a:lstStyle/>
        <a:p>
          <a:endParaRPr lang="en-GB"/>
        </a:p>
      </dgm:t>
    </dgm:pt>
    <dgm:pt modelId="{A293BFD9-68ED-4614-8CD7-84C87F3B2D46}" type="sibTrans" cxnId="{3EB59028-C1D4-4E69-88EE-4623217B9425}">
      <dgm:prSet/>
      <dgm:spPr/>
      <dgm:t>
        <a:bodyPr/>
        <a:lstStyle/>
        <a:p>
          <a:endParaRPr lang="en-GB"/>
        </a:p>
      </dgm:t>
    </dgm:pt>
    <dgm:pt modelId="{541AEF41-9614-4C3F-B238-D66DF4D83B1D}">
      <dgm:prSet custT="1"/>
      <dgm:spPr>
        <a:solidFill>
          <a:srgbClr val="009199"/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sl-SI" sz="1000" dirty="0" smtClean="0">
              <a:latin typeface="Cambria" panose="02040503050406030204" pitchFamily="18" charset="0"/>
            </a:rPr>
            <a:t>Mentorji po e-pošti prejmejo kriterije po katerih bodo v spletni anketi člani EKO misije ocenjevali filme.</a:t>
          </a:r>
        </a:p>
      </dgm:t>
    </dgm:pt>
    <dgm:pt modelId="{5F7A0F57-0B9D-4D19-91E5-CE015BB62791}" type="parTrans" cxnId="{387D6EAC-FBBC-4E3E-8BCE-D32FCDDE0CF5}">
      <dgm:prSet/>
      <dgm:spPr/>
      <dgm:t>
        <a:bodyPr/>
        <a:lstStyle/>
        <a:p>
          <a:endParaRPr lang="en-GB"/>
        </a:p>
      </dgm:t>
    </dgm:pt>
    <dgm:pt modelId="{36AF55F7-FCD9-4BDD-9061-8607703A1173}" type="sibTrans" cxnId="{387D6EAC-FBBC-4E3E-8BCE-D32FCDDE0CF5}">
      <dgm:prSet/>
      <dgm:spPr/>
      <dgm:t>
        <a:bodyPr/>
        <a:lstStyle/>
        <a:p>
          <a:endParaRPr lang="en-GB"/>
        </a:p>
      </dgm:t>
    </dgm:pt>
    <dgm:pt modelId="{392C5FE8-D6BA-4885-BF3B-DE1BA0558300}">
      <dgm:prSet custT="1"/>
      <dgm:spPr>
        <a:solidFill>
          <a:srgbClr val="71685A"/>
        </a:solidFill>
      </dgm:spPr>
      <dgm:t>
        <a:bodyPr/>
        <a:lstStyle/>
        <a:p>
          <a:pPr algn="just"/>
          <a:r>
            <a:rPr lang="sl-SI" sz="1000" dirty="0" smtClean="0">
              <a:latin typeface="Cambria" panose="02040503050406030204" pitchFamily="18" charset="0"/>
            </a:rPr>
            <a:t>Objavljeni vsi ključni dokumenti, novice, datumi, filmi in druge koristne informacije.</a:t>
          </a:r>
        </a:p>
        <a:p>
          <a:pPr algn="ctr"/>
          <a:endParaRPr lang="sl-SI" sz="1400" dirty="0" smtClean="0">
            <a:latin typeface="Cambria" panose="02040503050406030204" pitchFamily="18" charset="0"/>
          </a:endParaRPr>
        </a:p>
      </dgm:t>
    </dgm:pt>
    <dgm:pt modelId="{55673D1A-52A7-455C-AC82-8CBC961A641C}" type="parTrans" cxnId="{2FECC007-4209-49BD-8758-8F9881D2468E}">
      <dgm:prSet/>
      <dgm:spPr/>
      <dgm:t>
        <a:bodyPr/>
        <a:lstStyle/>
        <a:p>
          <a:endParaRPr lang="en-GB"/>
        </a:p>
      </dgm:t>
    </dgm:pt>
    <dgm:pt modelId="{25CA625C-EAA3-4E4A-AF12-22C629AB9C6C}" type="sibTrans" cxnId="{2FECC007-4209-49BD-8758-8F9881D2468E}">
      <dgm:prSet/>
      <dgm:spPr/>
      <dgm:t>
        <a:bodyPr/>
        <a:lstStyle/>
        <a:p>
          <a:endParaRPr lang="en-GB"/>
        </a:p>
      </dgm:t>
    </dgm:pt>
    <dgm:pt modelId="{F7505482-C1D5-425B-A524-B6F8402CB949}">
      <dgm:prSet custT="1"/>
      <dgm:spPr>
        <a:solidFill>
          <a:srgbClr val="009199"/>
        </a:solidFill>
      </dgm:spPr>
      <dgm:t>
        <a:bodyPr/>
        <a:lstStyle/>
        <a:p>
          <a:pPr algn="ctr"/>
          <a:r>
            <a:rPr lang="sl-SI" sz="1400" b="1" dirty="0" smtClean="0">
              <a:latin typeface="Cambria" panose="02040503050406030204" pitchFamily="18" charset="0"/>
            </a:rPr>
            <a:t>E-</a:t>
          </a:r>
          <a:r>
            <a:rPr lang="sl-SI" sz="1400" b="1" dirty="0" err="1" smtClean="0">
              <a:latin typeface="Cambria" panose="02040503050406030204" pitchFamily="18" charset="0"/>
            </a:rPr>
            <a:t>obvestilnik</a:t>
          </a:r>
          <a:endParaRPr lang="sl-SI" sz="1400" b="1" dirty="0" smtClean="0">
            <a:latin typeface="Cambria" panose="02040503050406030204" pitchFamily="18" charset="0"/>
          </a:endParaRPr>
        </a:p>
      </dgm:t>
    </dgm:pt>
    <dgm:pt modelId="{3A39E120-2DE8-464E-8D05-63F75218815E}" type="parTrans" cxnId="{BC3B33F8-B5A9-4A0E-87D4-9DE14E217391}">
      <dgm:prSet/>
      <dgm:spPr/>
      <dgm:t>
        <a:bodyPr/>
        <a:lstStyle/>
        <a:p>
          <a:endParaRPr lang="en-GB"/>
        </a:p>
      </dgm:t>
    </dgm:pt>
    <dgm:pt modelId="{5D3BFDD4-03A8-44CE-B82F-70E0E3157567}" type="sibTrans" cxnId="{BC3B33F8-B5A9-4A0E-87D4-9DE14E217391}">
      <dgm:prSet/>
      <dgm:spPr/>
      <dgm:t>
        <a:bodyPr/>
        <a:lstStyle/>
        <a:p>
          <a:endParaRPr lang="en-GB"/>
        </a:p>
      </dgm:t>
    </dgm:pt>
    <dgm:pt modelId="{3F9248E5-0C0B-4924-9E20-34CA920C37FA}">
      <dgm:prSet custT="1"/>
      <dgm:spPr>
        <a:solidFill>
          <a:srgbClr val="009199"/>
        </a:solidFill>
      </dgm:spPr>
      <dgm:t>
        <a:bodyPr/>
        <a:lstStyle/>
        <a:p>
          <a:pPr algn="l"/>
          <a:r>
            <a:rPr lang="sl-SI" sz="1000" dirty="0" smtClean="0">
              <a:latin typeface="Cambria" panose="02040503050406030204" pitchFamily="18" charset="0"/>
            </a:rPr>
            <a:t>Utrinki zanimivih aktivnosti iz sodelujočih šol ter partnerskih organizacij ter osveščanje o temi meseca</a:t>
          </a:r>
        </a:p>
      </dgm:t>
    </dgm:pt>
    <dgm:pt modelId="{24C61667-9D00-4010-B681-FD298A75A9CD}" type="parTrans" cxnId="{672D75A1-C9AF-40FA-8D93-00D5B2930860}">
      <dgm:prSet/>
      <dgm:spPr/>
      <dgm:t>
        <a:bodyPr/>
        <a:lstStyle/>
        <a:p>
          <a:endParaRPr lang="en-GB"/>
        </a:p>
      </dgm:t>
    </dgm:pt>
    <dgm:pt modelId="{1EBE993B-9F43-41CD-A0D8-10A4A664021C}" type="sibTrans" cxnId="{672D75A1-C9AF-40FA-8D93-00D5B2930860}">
      <dgm:prSet/>
      <dgm:spPr/>
      <dgm:t>
        <a:bodyPr/>
        <a:lstStyle/>
        <a:p>
          <a:endParaRPr lang="en-GB"/>
        </a:p>
      </dgm:t>
    </dgm:pt>
    <dgm:pt modelId="{CD863C25-1961-4FD5-BA76-1E7E5C2BA350}">
      <dgm:prSet custT="1"/>
      <dgm:spPr>
        <a:solidFill>
          <a:srgbClr val="557221"/>
        </a:solidFill>
      </dgm:spPr>
      <dgm:t>
        <a:bodyPr/>
        <a:lstStyle/>
        <a:p>
          <a:pPr algn="ctr"/>
          <a:r>
            <a:rPr lang="sl-SI" sz="1400" b="1" dirty="0" err="1" smtClean="0">
              <a:latin typeface="Cambria" panose="02040503050406030204" pitchFamily="18" charset="0"/>
              <a:hlinkClick xmlns:r="http://schemas.openxmlformats.org/officeDocument/2006/relationships" r:id="rId3"/>
            </a:rPr>
            <a:t>You</a:t>
          </a:r>
          <a:r>
            <a:rPr lang="sl-SI" sz="1400" b="1" dirty="0" smtClean="0">
              <a:latin typeface="Cambria" panose="02040503050406030204" pitchFamily="18" charset="0"/>
              <a:hlinkClick xmlns:r="http://schemas.openxmlformats.org/officeDocument/2006/relationships" r:id="rId3"/>
            </a:rPr>
            <a:t> Tube</a:t>
          </a:r>
          <a:endParaRPr lang="sl-SI" sz="1400" b="1" dirty="0" smtClean="0">
            <a:latin typeface="Cambria" panose="02040503050406030204" pitchFamily="18" charset="0"/>
          </a:endParaRPr>
        </a:p>
      </dgm:t>
    </dgm:pt>
    <dgm:pt modelId="{795E1FE8-CF5B-4C7F-A788-EA4C7B84EB1B}" type="parTrans" cxnId="{3CD468BE-A912-48F5-9CB5-3F81E0BADB40}">
      <dgm:prSet/>
      <dgm:spPr/>
      <dgm:t>
        <a:bodyPr/>
        <a:lstStyle/>
        <a:p>
          <a:endParaRPr lang="en-GB"/>
        </a:p>
      </dgm:t>
    </dgm:pt>
    <dgm:pt modelId="{29D327DB-303A-4FB6-995A-C7401758D34D}" type="sibTrans" cxnId="{3CD468BE-A912-48F5-9CB5-3F81E0BADB40}">
      <dgm:prSet/>
      <dgm:spPr/>
      <dgm:t>
        <a:bodyPr/>
        <a:lstStyle/>
        <a:p>
          <a:endParaRPr lang="en-GB"/>
        </a:p>
      </dgm:t>
    </dgm:pt>
    <dgm:pt modelId="{5A5A446B-DA78-43A4-B216-31AA1A4873AD}">
      <dgm:prSet custT="1"/>
      <dgm:spPr>
        <a:solidFill>
          <a:srgbClr val="557221"/>
        </a:solidFill>
      </dgm:spPr>
      <dgm:t>
        <a:bodyPr/>
        <a:lstStyle/>
        <a:p>
          <a:pPr algn="l"/>
          <a:r>
            <a:rPr lang="sl-SI" sz="1000" dirty="0" smtClean="0">
              <a:latin typeface="Cambria" panose="02040503050406030204" pitchFamily="18" charset="0"/>
            </a:rPr>
            <a:t>Objavljene zanimive video vsebine dosedanjih kampanj</a:t>
          </a:r>
        </a:p>
      </dgm:t>
    </dgm:pt>
    <dgm:pt modelId="{0EB9F90C-5CEC-445D-828E-2E63482F0861}" type="sibTrans" cxnId="{EA9EE2D8-BE36-4A11-AD91-BCE22AB92445}">
      <dgm:prSet/>
      <dgm:spPr/>
      <dgm:t>
        <a:bodyPr/>
        <a:lstStyle/>
        <a:p>
          <a:endParaRPr lang="en-GB"/>
        </a:p>
      </dgm:t>
    </dgm:pt>
    <dgm:pt modelId="{3F2D7700-48D4-497D-9456-4A20126BE1B3}" type="parTrans" cxnId="{EA9EE2D8-BE36-4A11-AD91-BCE22AB92445}">
      <dgm:prSet/>
      <dgm:spPr/>
      <dgm:t>
        <a:bodyPr/>
        <a:lstStyle/>
        <a:p>
          <a:endParaRPr lang="en-GB"/>
        </a:p>
      </dgm:t>
    </dgm:pt>
    <dgm:pt modelId="{A1171E3D-2281-4A8C-B1C4-0C2FAEF70D70}">
      <dgm:prSet custT="1"/>
      <dgm:spPr>
        <a:solidFill>
          <a:srgbClr val="D85421"/>
        </a:solidFill>
      </dgm:spPr>
      <dgm:t>
        <a:bodyPr/>
        <a:lstStyle/>
        <a:p>
          <a:pPr algn="l"/>
          <a:r>
            <a:rPr lang="sl-SI" sz="1000" dirty="0" smtClean="0">
              <a:latin typeface="Cambria" panose="02040503050406030204" pitchFamily="18" charset="0"/>
            </a:rPr>
            <a:t>Smernice za izpolnjevanje vprašalnika o izvajanju </a:t>
          </a:r>
          <a:r>
            <a:rPr lang="sl-SI" sz="1000" dirty="0" err="1" smtClean="0">
              <a:latin typeface="Cambria" panose="02040503050406030204" pitchFamily="18" charset="0"/>
            </a:rPr>
            <a:t>EKOnačrta</a:t>
          </a:r>
          <a:r>
            <a:rPr lang="sl-SI" sz="1000" dirty="0" smtClean="0">
              <a:latin typeface="Cambria" panose="02040503050406030204" pitchFamily="18" charset="0"/>
            </a:rPr>
            <a:t> na šoli in pripravo poglavja za </a:t>
          </a:r>
          <a:r>
            <a:rPr lang="sl-SI" sz="1000" dirty="0" err="1" smtClean="0">
              <a:latin typeface="Cambria" panose="02040503050406030204" pitchFamily="18" charset="0"/>
            </a:rPr>
            <a:t>EKOučbenik</a:t>
          </a:r>
          <a:endParaRPr lang="sl-SI" sz="1000" dirty="0" smtClean="0">
            <a:latin typeface="Cambria" panose="02040503050406030204" pitchFamily="18" charset="0"/>
          </a:endParaRPr>
        </a:p>
      </dgm:t>
    </dgm:pt>
    <dgm:pt modelId="{AAAE13A4-E570-4795-82DD-6E6F172F6839}" type="parTrans" cxnId="{7D62EC69-5684-440F-A706-EEFE9F09EFEB}">
      <dgm:prSet/>
      <dgm:spPr/>
      <dgm:t>
        <a:bodyPr/>
        <a:lstStyle/>
        <a:p>
          <a:endParaRPr lang="en-GB"/>
        </a:p>
      </dgm:t>
    </dgm:pt>
    <dgm:pt modelId="{DCFF7608-97F2-444C-B847-E97BD34D49F4}" type="sibTrans" cxnId="{7D62EC69-5684-440F-A706-EEFE9F09EFEB}">
      <dgm:prSet/>
      <dgm:spPr/>
      <dgm:t>
        <a:bodyPr/>
        <a:lstStyle/>
        <a:p>
          <a:endParaRPr lang="en-GB"/>
        </a:p>
      </dgm:t>
    </dgm:pt>
    <dgm:pt modelId="{E0233361-3EEA-4138-BAB3-251E7229BFAA}">
      <dgm:prSet custT="1"/>
      <dgm:spPr>
        <a:solidFill>
          <a:srgbClr val="E0BE4A"/>
        </a:solidFill>
      </dgm:spPr>
      <dgm:t>
        <a:bodyPr/>
        <a:lstStyle/>
        <a:p>
          <a:pPr algn="ctr"/>
          <a:r>
            <a:rPr lang="sl-SI" sz="1400" b="1" dirty="0" smtClean="0">
              <a:latin typeface="Cambria" panose="02040503050406030204" pitchFamily="18" charset="0"/>
            </a:rPr>
            <a:t>KOMUNIKACIJSKI PREPLET KAMPANJE 2015/2016</a:t>
          </a:r>
        </a:p>
      </dgm:t>
    </dgm:pt>
    <dgm:pt modelId="{B77BA2C2-1BFC-4B78-9C70-C531739D8D08}" type="sibTrans" cxnId="{EE412941-619C-4F8C-BA83-76227FB9366F}">
      <dgm:prSet/>
      <dgm:spPr/>
      <dgm:t>
        <a:bodyPr/>
        <a:lstStyle/>
        <a:p>
          <a:endParaRPr lang="en-GB"/>
        </a:p>
      </dgm:t>
    </dgm:pt>
    <dgm:pt modelId="{0487CF06-AD53-43AF-8697-C9D9FFDC2A54}" type="parTrans" cxnId="{EE412941-619C-4F8C-BA83-76227FB9366F}">
      <dgm:prSet/>
      <dgm:spPr/>
      <dgm:t>
        <a:bodyPr/>
        <a:lstStyle/>
        <a:p>
          <a:endParaRPr lang="en-GB"/>
        </a:p>
      </dgm:t>
    </dgm:pt>
    <dgm:pt modelId="{3B7469A5-F3D0-409C-A7EC-E0665B58F283}" type="pres">
      <dgm:prSet presAssocID="{B199D4E6-C01A-45AE-AB90-53E2E68C0A6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29CB799-5634-46B5-A405-81C10EBA9EBD}" type="pres">
      <dgm:prSet presAssocID="{27F87ED5-7EB6-408E-A157-3584DD9CDD8B}" presName="node" presStyleLbl="node1" presStyleIdx="0" presStyleCnt="9" custScaleX="119086" custScaleY="1111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DE0A8E-F8FB-475F-B160-262CB4E74529}" type="pres">
      <dgm:prSet presAssocID="{A675D147-65F5-47D4-B920-55BE324247DA}" presName="sibTrans" presStyleCnt="0"/>
      <dgm:spPr/>
    </dgm:pt>
    <dgm:pt modelId="{B476853F-D496-480A-823D-B0BD3C8F6468}" type="pres">
      <dgm:prSet presAssocID="{D64876D6-EAA0-4FF0-9A97-D658D06F2B63}" presName="node" presStyleLbl="node1" presStyleIdx="1" presStyleCnt="9" custScaleX="119086" custScaleY="1111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CDFEB5-652B-454C-8D27-12A023E250EB}" type="pres">
      <dgm:prSet presAssocID="{BB69E1EC-3093-4E43-99BF-2BE05DDF9F9C}" presName="sibTrans" presStyleCnt="0"/>
      <dgm:spPr/>
    </dgm:pt>
    <dgm:pt modelId="{7640F03D-C015-49DB-9363-446FE11337B6}" type="pres">
      <dgm:prSet presAssocID="{4956C559-3BB4-41B1-BCFF-677A3ECC0ED7}" presName="node" presStyleLbl="node1" presStyleIdx="2" presStyleCnt="9" custScaleX="119086" custScaleY="1111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ED21D0-80BD-4597-82CD-FEDAAE107D54}" type="pres">
      <dgm:prSet presAssocID="{C4ABA82E-A20E-4B71-841E-C7BBBD2DFC2F}" presName="sibTrans" presStyleCnt="0"/>
      <dgm:spPr/>
    </dgm:pt>
    <dgm:pt modelId="{E82447E8-03A9-4ECC-A540-0B640E6834CE}" type="pres">
      <dgm:prSet presAssocID="{EE049D85-8880-4B22-A928-4920F69E5F70}" presName="node" presStyleLbl="node1" presStyleIdx="3" presStyleCnt="9" custScaleX="119086" custScaleY="1111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968B04-EA82-447C-BDA2-C5003CD60098}" type="pres">
      <dgm:prSet presAssocID="{83C4C816-F4DA-46FB-872C-E4F74BCFE494}" presName="sibTrans" presStyleCnt="0"/>
      <dgm:spPr/>
    </dgm:pt>
    <dgm:pt modelId="{AA7E6BAC-0480-45AE-B0FC-3678F7848598}" type="pres">
      <dgm:prSet presAssocID="{E0233361-3EEA-4138-BAB3-251E7229BFAA}" presName="node" presStyleLbl="node1" presStyleIdx="4" presStyleCnt="9" custScaleX="119572" custScaleY="111239" custLinFactNeighborX="-1247" custLinFactNeighborY="10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500233-EC08-4026-B573-709D8421255A}" type="pres">
      <dgm:prSet presAssocID="{B77BA2C2-1BFC-4B78-9C70-C531739D8D08}" presName="sibTrans" presStyleCnt="0"/>
      <dgm:spPr/>
    </dgm:pt>
    <dgm:pt modelId="{686559ED-0DE8-4FA4-98C4-842858E5180F}" type="pres">
      <dgm:prSet presAssocID="{F7505482-C1D5-425B-A524-B6F8402CB949}" presName="node" presStyleLbl="node1" presStyleIdx="5" presStyleCnt="9" custScaleX="119144" custScaleY="1123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EC9BDF-9375-4B7E-BE89-04D925E47F6D}" type="pres">
      <dgm:prSet presAssocID="{5D3BFDD4-03A8-44CE-B82F-70E0E3157567}" presName="sibTrans" presStyleCnt="0"/>
      <dgm:spPr/>
    </dgm:pt>
    <dgm:pt modelId="{EC18661B-7C2E-42C4-8A89-38774F49E900}" type="pres">
      <dgm:prSet presAssocID="{466B4F58-38F0-4E21-8CA0-EFB65654643B}" presName="node" presStyleLbl="node1" presStyleIdx="6" presStyleCnt="9" custScaleX="119086" custScaleY="1111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DFF800-4AE0-46A8-8F51-BD07329ED22E}" type="pres">
      <dgm:prSet presAssocID="{F73C81C3-65CB-4DED-AC20-296BF232CCBD}" presName="sibTrans" presStyleCnt="0"/>
      <dgm:spPr/>
    </dgm:pt>
    <dgm:pt modelId="{034D7ABF-5581-443D-BD9B-ACE6AC0A2238}" type="pres">
      <dgm:prSet presAssocID="{42EA2126-8F50-40C5-A772-A08B61D9A7B8}" presName="node" presStyleLbl="node1" presStyleIdx="7" presStyleCnt="9" custScaleX="119086" custScaleY="1111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D5A65C-ECC0-4D34-B319-FE0AA4328213}" type="pres">
      <dgm:prSet presAssocID="{8BA53057-250C-4922-AB3D-E8773DCD7142}" presName="sibTrans" presStyleCnt="0"/>
      <dgm:spPr/>
    </dgm:pt>
    <dgm:pt modelId="{F2639E8F-A93F-4AA2-A067-3290E59AE596}" type="pres">
      <dgm:prSet presAssocID="{CD863C25-1961-4FD5-BA76-1E7E5C2BA350}" presName="node" presStyleLbl="node1" presStyleIdx="8" presStyleCnt="9" custScaleX="120198" custScaleY="1110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04A676D-DF66-4D68-81E4-019A3FC7871C}" type="presOf" srcId="{6B806228-D381-4664-9AE6-3A4A6A7FBA4C}" destId="{B476853F-D496-480A-823D-B0BD3C8F6468}" srcOrd="0" destOrd="1" presId="urn:microsoft.com/office/officeart/2005/8/layout/default"/>
    <dgm:cxn modelId="{961472BB-E790-4DFE-980A-7FA88BEF6E8A}" type="presOf" srcId="{4462D691-9F19-4D8B-B702-45DCED966AB2}" destId="{034D7ABF-5581-443D-BD9B-ACE6AC0A2238}" srcOrd="0" destOrd="1" presId="urn:microsoft.com/office/officeart/2005/8/layout/default"/>
    <dgm:cxn modelId="{33E70DC4-E641-4A7C-B638-19974F8546C5}" type="presOf" srcId="{5A5A446B-DA78-43A4-B216-31AA1A4873AD}" destId="{F2639E8F-A93F-4AA2-A067-3290E59AE596}" srcOrd="0" destOrd="1" presId="urn:microsoft.com/office/officeart/2005/8/layout/default"/>
    <dgm:cxn modelId="{387D6EAC-FBBC-4E3E-8BCE-D32FCDDE0CF5}" srcId="{EE049D85-8880-4B22-A928-4920F69E5F70}" destId="{541AEF41-9614-4C3F-B238-D66DF4D83B1D}" srcOrd="0" destOrd="0" parTransId="{5F7A0F57-0B9D-4D19-91E5-CE015BB62791}" sibTransId="{36AF55F7-FCD9-4BDD-9061-8607703A1173}"/>
    <dgm:cxn modelId="{558068E6-B13E-4BCE-90AC-9D6C052616AC}" type="presOf" srcId="{42EA2126-8F50-40C5-A772-A08B61D9A7B8}" destId="{034D7ABF-5581-443D-BD9B-ACE6AC0A2238}" srcOrd="0" destOrd="0" presId="urn:microsoft.com/office/officeart/2005/8/layout/default"/>
    <dgm:cxn modelId="{3EB59028-C1D4-4E69-88EE-4623217B9425}" srcId="{4956C559-3BB4-41B1-BCFF-677A3ECC0ED7}" destId="{8787097D-DAAE-4E71-8BBB-3CD0A809C8E1}" srcOrd="0" destOrd="0" parTransId="{6F9B2AC1-ECC9-4F4E-8F69-89577D371888}" sibTransId="{A293BFD9-68ED-4614-8CD7-84C87F3B2D46}"/>
    <dgm:cxn modelId="{9C60B470-779A-492F-8320-ECA3271C7C2F}" type="presOf" srcId="{392C5FE8-D6BA-4885-BF3B-DE1BA0558300}" destId="{EC18661B-7C2E-42C4-8A89-38774F49E900}" srcOrd="0" destOrd="1" presId="urn:microsoft.com/office/officeart/2005/8/layout/default"/>
    <dgm:cxn modelId="{A1C090E9-5B4B-4A58-8F75-DF7EAF157258}" srcId="{D64876D6-EAA0-4FF0-9A97-D658D06F2B63}" destId="{98A35F5A-8F83-42E7-9F62-48D88339C55E}" srcOrd="2" destOrd="0" parTransId="{C006CDE5-F757-445E-AD6C-B30DED6C6D0D}" sibTransId="{F8606B97-9AFA-40EE-B001-3EFE6FD5CB37}"/>
    <dgm:cxn modelId="{2C19DD15-4335-4C32-AFF6-424EEA7CE45C}" type="presOf" srcId="{98A35F5A-8F83-42E7-9F62-48D88339C55E}" destId="{B476853F-D496-480A-823D-B0BD3C8F6468}" srcOrd="0" destOrd="3" presId="urn:microsoft.com/office/officeart/2005/8/layout/default"/>
    <dgm:cxn modelId="{623887D3-8CFE-4C2A-BCCB-2AA9957EB7D3}" type="presOf" srcId="{B199D4E6-C01A-45AE-AB90-53E2E68C0A64}" destId="{3B7469A5-F3D0-409C-A7EC-E0665B58F283}" srcOrd="0" destOrd="0" presId="urn:microsoft.com/office/officeart/2005/8/layout/default"/>
    <dgm:cxn modelId="{672D75A1-C9AF-40FA-8D93-00D5B2930860}" srcId="{F7505482-C1D5-425B-A524-B6F8402CB949}" destId="{3F9248E5-0C0B-4924-9E20-34CA920C37FA}" srcOrd="0" destOrd="0" parTransId="{24C61667-9D00-4010-B681-FD298A75A9CD}" sibTransId="{1EBE993B-9F43-41CD-A0D8-10A4A664021C}"/>
    <dgm:cxn modelId="{F09F6483-3391-4B9A-A82F-9ABA2F9D8129}" srcId="{B199D4E6-C01A-45AE-AB90-53E2E68C0A64}" destId="{466B4F58-38F0-4E21-8CA0-EFB65654643B}" srcOrd="6" destOrd="0" parTransId="{F68ED720-694A-4270-A738-CA72DFEB61B1}" sibTransId="{F73C81C3-65CB-4DED-AC20-296BF232CCBD}"/>
    <dgm:cxn modelId="{828EFB4B-2DA8-4C2B-BFC1-9C39A3254BD8}" type="presOf" srcId="{4956C559-3BB4-41B1-BCFF-677A3ECC0ED7}" destId="{7640F03D-C015-49DB-9363-446FE11337B6}" srcOrd="0" destOrd="0" presId="urn:microsoft.com/office/officeart/2005/8/layout/default"/>
    <dgm:cxn modelId="{EFCFC284-876F-4F69-A82B-44FF9E51C39B}" srcId="{B199D4E6-C01A-45AE-AB90-53E2E68C0A64}" destId="{27F87ED5-7EB6-408E-A157-3584DD9CDD8B}" srcOrd="0" destOrd="0" parTransId="{3ACE94A4-535D-4014-8AB2-BFB590E0B2E8}" sibTransId="{A675D147-65F5-47D4-B920-55BE324247DA}"/>
    <dgm:cxn modelId="{1B800DD8-F644-464F-87F7-31C22D2965C0}" type="presOf" srcId="{3F9248E5-0C0B-4924-9E20-34CA920C37FA}" destId="{686559ED-0DE8-4FA4-98C4-842858E5180F}" srcOrd="0" destOrd="1" presId="urn:microsoft.com/office/officeart/2005/8/layout/default"/>
    <dgm:cxn modelId="{991FF6DF-E411-4830-AB6C-C6B08850B6B3}" type="presOf" srcId="{27F87ED5-7EB6-408E-A157-3584DD9CDD8B}" destId="{529CB799-5634-46B5-A405-81C10EBA9EBD}" srcOrd="0" destOrd="0" presId="urn:microsoft.com/office/officeart/2005/8/layout/default"/>
    <dgm:cxn modelId="{EE8DC6DE-6F20-4D64-A3F4-15F6C6B7087B}" type="presOf" srcId="{8787097D-DAAE-4E71-8BBB-3CD0A809C8E1}" destId="{7640F03D-C015-49DB-9363-446FE11337B6}" srcOrd="0" destOrd="1" presId="urn:microsoft.com/office/officeart/2005/8/layout/default"/>
    <dgm:cxn modelId="{BC3B33F8-B5A9-4A0E-87D4-9DE14E217391}" srcId="{B199D4E6-C01A-45AE-AB90-53E2E68C0A64}" destId="{F7505482-C1D5-425B-A524-B6F8402CB949}" srcOrd="5" destOrd="0" parTransId="{3A39E120-2DE8-464E-8D05-63F75218815E}" sibTransId="{5D3BFDD4-03A8-44CE-B82F-70E0E3157567}"/>
    <dgm:cxn modelId="{5A880F52-DBB5-4CA9-84A2-EC8312D551D7}" srcId="{27F87ED5-7EB6-408E-A157-3584DD9CDD8B}" destId="{BC6570CC-85D9-4B49-AD38-8FB0C1805001}" srcOrd="0" destOrd="0" parTransId="{22DB6828-540C-4141-9EE5-4FBD7D109644}" sibTransId="{11212F8A-4F3C-4627-B841-C3ADB2D4F339}"/>
    <dgm:cxn modelId="{88949617-3BA8-4F21-8A8E-A22C5DC0B198}" srcId="{42EA2126-8F50-40C5-A772-A08B61D9A7B8}" destId="{4462D691-9F19-4D8B-B702-45DCED966AB2}" srcOrd="0" destOrd="0" parTransId="{6A970702-0CE4-4282-8164-BA49AFA758F8}" sibTransId="{26879B6F-A680-4F48-8EF6-3EFF68C6118B}"/>
    <dgm:cxn modelId="{C7B0B779-CE3D-47B3-9011-70B2C77B1280}" type="presOf" srcId="{CD863C25-1961-4FD5-BA76-1E7E5C2BA350}" destId="{F2639E8F-A93F-4AA2-A067-3290E59AE596}" srcOrd="0" destOrd="0" presId="urn:microsoft.com/office/officeart/2005/8/layout/default"/>
    <dgm:cxn modelId="{BE8328FE-E850-4391-AA23-071D78E9E3C9}" srcId="{B199D4E6-C01A-45AE-AB90-53E2E68C0A64}" destId="{4956C559-3BB4-41B1-BCFF-677A3ECC0ED7}" srcOrd="2" destOrd="0" parTransId="{6411A761-A223-4026-92C6-4431F93C7AE0}" sibTransId="{C4ABA82E-A20E-4B71-841E-C7BBBD2DFC2F}"/>
    <dgm:cxn modelId="{3CD468BE-A912-48F5-9CB5-3F81E0BADB40}" srcId="{B199D4E6-C01A-45AE-AB90-53E2E68C0A64}" destId="{CD863C25-1961-4FD5-BA76-1E7E5C2BA350}" srcOrd="8" destOrd="0" parTransId="{795E1FE8-CF5B-4C7F-A788-EA4C7B84EB1B}" sibTransId="{29D327DB-303A-4FB6-995A-C7401758D34D}"/>
    <dgm:cxn modelId="{7D62EC69-5684-440F-A706-EEFE9F09EFEB}" srcId="{D64876D6-EAA0-4FF0-9A97-D658D06F2B63}" destId="{A1171E3D-2281-4A8C-B1C4-0C2FAEF70D70}" srcOrd="1" destOrd="0" parTransId="{AAAE13A4-E570-4795-82DD-6E6F172F6839}" sibTransId="{DCFF7608-97F2-444C-B847-E97BD34D49F4}"/>
    <dgm:cxn modelId="{5EE51024-62CE-4896-AD46-E1437B8FEB5F}" type="presOf" srcId="{BC6570CC-85D9-4B49-AD38-8FB0C1805001}" destId="{529CB799-5634-46B5-A405-81C10EBA9EBD}" srcOrd="0" destOrd="1" presId="urn:microsoft.com/office/officeart/2005/8/layout/default"/>
    <dgm:cxn modelId="{3B3FC5B1-41C7-44DD-8D84-B4506A7DC554}" srcId="{B199D4E6-C01A-45AE-AB90-53E2E68C0A64}" destId="{EE049D85-8880-4B22-A928-4920F69E5F70}" srcOrd="3" destOrd="0" parTransId="{14984263-89BF-447A-96D2-D38929C3A294}" sibTransId="{83C4C816-F4DA-46FB-872C-E4F74BCFE494}"/>
    <dgm:cxn modelId="{654A1940-A959-4DC8-8691-524BFE27F1AF}" type="presOf" srcId="{A1171E3D-2281-4A8C-B1C4-0C2FAEF70D70}" destId="{B476853F-D496-480A-823D-B0BD3C8F6468}" srcOrd="0" destOrd="2" presId="urn:microsoft.com/office/officeart/2005/8/layout/default"/>
    <dgm:cxn modelId="{BE31EA78-87DB-4590-AE82-B2E57795CB66}" srcId="{B199D4E6-C01A-45AE-AB90-53E2E68C0A64}" destId="{D64876D6-EAA0-4FF0-9A97-D658D06F2B63}" srcOrd="1" destOrd="0" parTransId="{A6BBEABD-00F5-40A0-9FD1-58A8629E8243}" sibTransId="{BB69E1EC-3093-4E43-99BF-2BE05DDF9F9C}"/>
    <dgm:cxn modelId="{2FECC007-4209-49BD-8758-8F9881D2468E}" srcId="{466B4F58-38F0-4E21-8CA0-EFB65654643B}" destId="{392C5FE8-D6BA-4885-BF3B-DE1BA0558300}" srcOrd="0" destOrd="0" parTransId="{55673D1A-52A7-455C-AC82-8CBC961A641C}" sibTransId="{25CA625C-EAA3-4E4A-AF12-22C629AB9C6C}"/>
    <dgm:cxn modelId="{E9DFD001-52CE-4327-8333-3B021077563A}" type="presOf" srcId="{E0233361-3EEA-4138-BAB3-251E7229BFAA}" destId="{AA7E6BAC-0480-45AE-B0FC-3678F7848598}" srcOrd="0" destOrd="0" presId="urn:microsoft.com/office/officeart/2005/8/layout/default"/>
    <dgm:cxn modelId="{EA9EE2D8-BE36-4A11-AD91-BCE22AB92445}" srcId="{CD863C25-1961-4FD5-BA76-1E7E5C2BA350}" destId="{5A5A446B-DA78-43A4-B216-31AA1A4873AD}" srcOrd="0" destOrd="0" parTransId="{3F2D7700-48D4-497D-9456-4A20126BE1B3}" sibTransId="{0EB9F90C-5CEC-445D-828E-2E63482F0861}"/>
    <dgm:cxn modelId="{8A1E3221-934C-4D2E-9536-085DBE59F187}" type="presOf" srcId="{466B4F58-38F0-4E21-8CA0-EFB65654643B}" destId="{EC18661B-7C2E-42C4-8A89-38774F49E900}" srcOrd="0" destOrd="0" presId="urn:microsoft.com/office/officeart/2005/8/layout/default"/>
    <dgm:cxn modelId="{F39C769D-1F50-491B-80BB-2C04B0FF053C}" type="presOf" srcId="{EE049D85-8880-4B22-A928-4920F69E5F70}" destId="{E82447E8-03A9-4ECC-A540-0B640E6834CE}" srcOrd="0" destOrd="0" presId="urn:microsoft.com/office/officeart/2005/8/layout/default"/>
    <dgm:cxn modelId="{169E3DE4-AC7F-417C-A3B3-93CD51630369}" type="presOf" srcId="{F7505482-C1D5-425B-A524-B6F8402CB949}" destId="{686559ED-0DE8-4FA4-98C4-842858E5180F}" srcOrd="0" destOrd="0" presId="urn:microsoft.com/office/officeart/2005/8/layout/default"/>
    <dgm:cxn modelId="{33B16905-117C-481D-A2C5-B81A2A16C416}" srcId="{D64876D6-EAA0-4FF0-9A97-D658D06F2B63}" destId="{6B806228-D381-4664-9AE6-3A4A6A7FBA4C}" srcOrd="0" destOrd="0" parTransId="{67E34736-FB67-4A1D-90BA-36729EDAE924}" sibTransId="{B281D86E-50B4-40AF-ADDE-1A540516B523}"/>
    <dgm:cxn modelId="{5EE81F68-227F-4FF8-A353-281355C5C799}" srcId="{B199D4E6-C01A-45AE-AB90-53E2E68C0A64}" destId="{42EA2126-8F50-40C5-A772-A08B61D9A7B8}" srcOrd="7" destOrd="0" parTransId="{F40E1F2E-1F10-4050-A35D-28267D220E42}" sibTransId="{8BA53057-250C-4922-AB3D-E8773DCD7142}"/>
    <dgm:cxn modelId="{A13B0E62-54B1-4E76-AE86-3F44AE9274DA}" type="presOf" srcId="{D64876D6-EAA0-4FF0-9A97-D658D06F2B63}" destId="{B476853F-D496-480A-823D-B0BD3C8F6468}" srcOrd="0" destOrd="0" presId="urn:microsoft.com/office/officeart/2005/8/layout/default"/>
    <dgm:cxn modelId="{EE412941-619C-4F8C-BA83-76227FB9366F}" srcId="{B199D4E6-C01A-45AE-AB90-53E2E68C0A64}" destId="{E0233361-3EEA-4138-BAB3-251E7229BFAA}" srcOrd="4" destOrd="0" parTransId="{0487CF06-AD53-43AF-8697-C9D9FFDC2A54}" sibTransId="{B77BA2C2-1BFC-4B78-9C70-C531739D8D08}"/>
    <dgm:cxn modelId="{1F8265D2-4C4B-46F1-BC9D-6CE169A9E948}" type="presOf" srcId="{541AEF41-9614-4C3F-B238-D66DF4D83B1D}" destId="{E82447E8-03A9-4ECC-A540-0B640E6834CE}" srcOrd="0" destOrd="1" presId="urn:microsoft.com/office/officeart/2005/8/layout/default"/>
    <dgm:cxn modelId="{7C33530E-8253-45CA-9DFB-BEB78743A329}" type="presParOf" srcId="{3B7469A5-F3D0-409C-A7EC-E0665B58F283}" destId="{529CB799-5634-46B5-A405-81C10EBA9EBD}" srcOrd="0" destOrd="0" presId="urn:microsoft.com/office/officeart/2005/8/layout/default"/>
    <dgm:cxn modelId="{077FE807-9FC3-4163-B726-0D263B175C78}" type="presParOf" srcId="{3B7469A5-F3D0-409C-A7EC-E0665B58F283}" destId="{EDDE0A8E-F8FB-475F-B160-262CB4E74529}" srcOrd="1" destOrd="0" presId="urn:microsoft.com/office/officeart/2005/8/layout/default"/>
    <dgm:cxn modelId="{D6883741-DEB0-4097-84A1-71ABB1D85726}" type="presParOf" srcId="{3B7469A5-F3D0-409C-A7EC-E0665B58F283}" destId="{B476853F-D496-480A-823D-B0BD3C8F6468}" srcOrd="2" destOrd="0" presId="urn:microsoft.com/office/officeart/2005/8/layout/default"/>
    <dgm:cxn modelId="{30C91903-A0CF-4E46-AB08-99ECDB3AAD86}" type="presParOf" srcId="{3B7469A5-F3D0-409C-A7EC-E0665B58F283}" destId="{E1CDFEB5-652B-454C-8D27-12A023E250EB}" srcOrd="3" destOrd="0" presId="urn:microsoft.com/office/officeart/2005/8/layout/default"/>
    <dgm:cxn modelId="{19AFD83D-9860-48CF-996E-4B299BDA771E}" type="presParOf" srcId="{3B7469A5-F3D0-409C-A7EC-E0665B58F283}" destId="{7640F03D-C015-49DB-9363-446FE11337B6}" srcOrd="4" destOrd="0" presId="urn:microsoft.com/office/officeart/2005/8/layout/default"/>
    <dgm:cxn modelId="{703CC0EF-41A9-4081-B512-3BA8306BD4BA}" type="presParOf" srcId="{3B7469A5-F3D0-409C-A7EC-E0665B58F283}" destId="{21ED21D0-80BD-4597-82CD-FEDAAE107D54}" srcOrd="5" destOrd="0" presId="urn:microsoft.com/office/officeart/2005/8/layout/default"/>
    <dgm:cxn modelId="{A8FA8C78-6DB6-4F79-8130-424DECA5E2AE}" type="presParOf" srcId="{3B7469A5-F3D0-409C-A7EC-E0665B58F283}" destId="{E82447E8-03A9-4ECC-A540-0B640E6834CE}" srcOrd="6" destOrd="0" presId="urn:microsoft.com/office/officeart/2005/8/layout/default"/>
    <dgm:cxn modelId="{E999A854-CBDD-44FC-BF18-186EA1CB75B0}" type="presParOf" srcId="{3B7469A5-F3D0-409C-A7EC-E0665B58F283}" destId="{D5968B04-EA82-447C-BDA2-C5003CD60098}" srcOrd="7" destOrd="0" presId="urn:microsoft.com/office/officeart/2005/8/layout/default"/>
    <dgm:cxn modelId="{6FC39F7B-A1CB-452E-A7C0-D045A6B76F46}" type="presParOf" srcId="{3B7469A5-F3D0-409C-A7EC-E0665B58F283}" destId="{AA7E6BAC-0480-45AE-B0FC-3678F7848598}" srcOrd="8" destOrd="0" presId="urn:microsoft.com/office/officeart/2005/8/layout/default"/>
    <dgm:cxn modelId="{E92505DC-0EF8-46EF-87F8-F6B80CB2B62C}" type="presParOf" srcId="{3B7469A5-F3D0-409C-A7EC-E0665B58F283}" destId="{C9500233-EC08-4026-B573-709D8421255A}" srcOrd="9" destOrd="0" presId="urn:microsoft.com/office/officeart/2005/8/layout/default"/>
    <dgm:cxn modelId="{013816A3-AE78-487F-88E6-18A282EF7ACD}" type="presParOf" srcId="{3B7469A5-F3D0-409C-A7EC-E0665B58F283}" destId="{686559ED-0DE8-4FA4-98C4-842858E5180F}" srcOrd="10" destOrd="0" presId="urn:microsoft.com/office/officeart/2005/8/layout/default"/>
    <dgm:cxn modelId="{93931746-F6CE-4713-AE59-2E47574361A3}" type="presParOf" srcId="{3B7469A5-F3D0-409C-A7EC-E0665B58F283}" destId="{E6EC9BDF-9375-4B7E-BE89-04D925E47F6D}" srcOrd="11" destOrd="0" presId="urn:microsoft.com/office/officeart/2005/8/layout/default"/>
    <dgm:cxn modelId="{4734E640-C726-4205-84CA-A445BE342865}" type="presParOf" srcId="{3B7469A5-F3D0-409C-A7EC-E0665B58F283}" destId="{EC18661B-7C2E-42C4-8A89-38774F49E900}" srcOrd="12" destOrd="0" presId="urn:microsoft.com/office/officeart/2005/8/layout/default"/>
    <dgm:cxn modelId="{46DB81BE-CD56-4B95-A1C1-8C61CDBFB3B3}" type="presParOf" srcId="{3B7469A5-F3D0-409C-A7EC-E0665B58F283}" destId="{FCDFF800-4AE0-46A8-8F51-BD07329ED22E}" srcOrd="13" destOrd="0" presId="urn:microsoft.com/office/officeart/2005/8/layout/default"/>
    <dgm:cxn modelId="{FA06AF88-BF9F-4574-8ADF-92C371484416}" type="presParOf" srcId="{3B7469A5-F3D0-409C-A7EC-E0665B58F283}" destId="{034D7ABF-5581-443D-BD9B-ACE6AC0A2238}" srcOrd="14" destOrd="0" presId="urn:microsoft.com/office/officeart/2005/8/layout/default"/>
    <dgm:cxn modelId="{E3B482FC-475F-4F32-B04B-FCAC42BC17E8}" type="presParOf" srcId="{3B7469A5-F3D0-409C-A7EC-E0665B58F283}" destId="{27D5A65C-ECC0-4D34-B319-FE0AA4328213}" srcOrd="15" destOrd="0" presId="urn:microsoft.com/office/officeart/2005/8/layout/default"/>
    <dgm:cxn modelId="{E7D65269-9E7F-4D6B-9ADC-256BFE49FB59}" type="presParOf" srcId="{3B7469A5-F3D0-409C-A7EC-E0665B58F283}" destId="{F2639E8F-A93F-4AA2-A067-3290E59AE596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A06896-8212-4F04-BFF3-6372C1340D2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992E408A-A468-4D0C-827A-6DA88EDEDA0F}">
      <dgm:prSet phldrT="[Text]" custT="1"/>
      <dgm:spPr>
        <a:solidFill>
          <a:srgbClr val="71685A">
            <a:alpha val="89804"/>
          </a:srgbClr>
        </a:solidFill>
      </dgm:spPr>
      <dgm:t>
        <a:bodyPr/>
        <a:lstStyle/>
        <a:p>
          <a:r>
            <a:rPr lang="sl-SI" sz="1800" dirty="0" smtClean="0">
              <a:latin typeface="Cambria" panose="02040503050406030204" pitchFamily="18" charset="0"/>
            </a:rPr>
            <a:t>Ohranjamo </a:t>
          </a:r>
          <a:r>
            <a:rPr lang="sl-SI" sz="1800" b="1" dirty="0" smtClean="0">
              <a:latin typeface="Cambria" panose="02040503050406030204" pitchFamily="18" charset="0"/>
            </a:rPr>
            <a:t>poslanstvo osveščanja </a:t>
          </a:r>
          <a:r>
            <a:rPr lang="sl-SI" sz="1800" dirty="0" smtClean="0">
              <a:latin typeface="Cambria" panose="02040503050406030204" pitchFamily="18" charset="0"/>
            </a:rPr>
            <a:t>o okoljski problematiki.</a:t>
          </a:r>
        </a:p>
        <a:p>
          <a:r>
            <a:rPr lang="sl-SI" sz="1800" b="1" dirty="0" smtClean="0">
              <a:latin typeface="Cambria" panose="02040503050406030204" pitchFamily="18" charset="0"/>
            </a:rPr>
            <a:t>Pozivamo dijake h konkretnim dejanjem </a:t>
          </a:r>
          <a:r>
            <a:rPr lang="sl-SI" sz="1800" dirty="0" smtClean="0">
              <a:latin typeface="Cambria" panose="02040503050406030204" pitchFamily="18" charset="0"/>
            </a:rPr>
            <a:t>za zmanjševanje ogljičnega odtisa. </a:t>
          </a:r>
        </a:p>
        <a:p>
          <a:r>
            <a:rPr lang="sl-SI" sz="1800" dirty="0" smtClean="0">
              <a:latin typeface="Cambria" panose="02040503050406030204" pitchFamily="18" charset="0"/>
            </a:rPr>
            <a:t>Kampanija p</a:t>
          </a:r>
          <a:r>
            <a:rPr lang="sl-SI" sz="1800" b="1" dirty="0" smtClean="0">
              <a:latin typeface="Cambria" panose="02040503050406030204" pitchFamily="18" charset="0"/>
            </a:rPr>
            <a:t>rerašča v nacionalno gibanje.</a:t>
          </a:r>
          <a:endParaRPr lang="en-GB" sz="1800" b="1" dirty="0">
            <a:latin typeface="Cambria" panose="02040503050406030204" pitchFamily="18" charset="0"/>
          </a:endParaRPr>
        </a:p>
      </dgm:t>
    </dgm:pt>
    <dgm:pt modelId="{7C088CFB-0B8B-487C-A663-F4239B114029}" type="parTrans" cxnId="{CB8A82AF-F74F-4A92-B747-599DA459580C}">
      <dgm:prSet/>
      <dgm:spPr/>
      <dgm:t>
        <a:bodyPr/>
        <a:lstStyle/>
        <a:p>
          <a:endParaRPr lang="en-GB" sz="1600">
            <a:latin typeface="Cambria" panose="02040503050406030204" pitchFamily="18" charset="0"/>
          </a:endParaRPr>
        </a:p>
      </dgm:t>
    </dgm:pt>
    <dgm:pt modelId="{967C5717-4577-4E78-926F-39B2D08BAC03}" type="sibTrans" cxnId="{CB8A82AF-F74F-4A92-B747-599DA459580C}">
      <dgm:prSet/>
      <dgm:spPr/>
      <dgm:t>
        <a:bodyPr/>
        <a:lstStyle/>
        <a:p>
          <a:endParaRPr lang="en-GB" sz="1600">
            <a:latin typeface="Cambria" panose="02040503050406030204" pitchFamily="18" charset="0"/>
          </a:endParaRPr>
        </a:p>
      </dgm:t>
    </dgm:pt>
    <dgm:pt modelId="{B8656C11-CA10-48D0-B85A-C95506938F93}">
      <dgm:prSet custT="1"/>
      <dgm:spPr>
        <a:solidFill>
          <a:srgbClr val="E0BE4A">
            <a:alpha val="89804"/>
          </a:srgbClr>
        </a:solidFill>
      </dgm:spPr>
      <dgm:t>
        <a:bodyPr/>
        <a:lstStyle/>
        <a:p>
          <a:r>
            <a:rPr lang="sl-SI" sz="1800" b="1" dirty="0" smtClean="0">
              <a:latin typeface="Cambria" panose="02040503050406030204" pitchFamily="18" charset="0"/>
            </a:rPr>
            <a:t>Mladi lahko izrazijo svojo inovativnost in kreativnost ter hkrati osveščajo tudi sovrstnike, </a:t>
          </a:r>
          <a:r>
            <a:rPr lang="sl-SI" sz="1800" dirty="0" smtClean="0">
              <a:latin typeface="Cambria" panose="02040503050406030204" pitchFamily="18" charset="0"/>
            </a:rPr>
            <a:t>svoje najbližje, medije in lokalno skupnost. </a:t>
          </a:r>
        </a:p>
        <a:p>
          <a:r>
            <a:rPr lang="sl-SI" sz="1800" dirty="0" smtClean="0">
              <a:latin typeface="Cambria" panose="02040503050406030204" pitchFamily="18" charset="0"/>
            </a:rPr>
            <a:t>Pri </a:t>
          </a:r>
          <a:r>
            <a:rPr lang="sl-SI" sz="1800" b="1" dirty="0" smtClean="0">
              <a:latin typeface="Cambria" panose="02040503050406030204" pitchFamily="18" charset="0"/>
            </a:rPr>
            <a:t>tekmovalnem delu ohranjamo tekmovalnost, </a:t>
          </a:r>
          <a:r>
            <a:rPr lang="sl-SI" sz="1800" dirty="0" smtClean="0">
              <a:latin typeface="Cambria" panose="02040503050406030204" pitchFamily="18" charset="0"/>
            </a:rPr>
            <a:t>a vendarle istočasno </a:t>
          </a:r>
          <a:r>
            <a:rPr lang="sl-SI" sz="1800" b="1" dirty="0" smtClean="0">
              <a:latin typeface="Cambria" panose="02040503050406030204" pitchFamily="18" charset="0"/>
            </a:rPr>
            <a:t>olajšamo delo </a:t>
          </a:r>
          <a:r>
            <a:rPr lang="sl-SI" sz="1800" dirty="0" smtClean="0">
              <a:latin typeface="Cambria" panose="02040503050406030204" pitchFamily="18" charset="0"/>
            </a:rPr>
            <a:t>dijakov, mentorjev in partnerjev.</a:t>
          </a:r>
        </a:p>
      </dgm:t>
    </dgm:pt>
    <dgm:pt modelId="{82CBB00B-7D05-448A-B7B7-B0B9ECBB1C62}" type="parTrans" cxnId="{9A33137A-8373-45A1-8B51-4DB5DDEC0CF8}">
      <dgm:prSet/>
      <dgm:spPr/>
      <dgm:t>
        <a:bodyPr/>
        <a:lstStyle/>
        <a:p>
          <a:endParaRPr lang="en-GB" sz="1600">
            <a:latin typeface="Cambria" panose="02040503050406030204" pitchFamily="18" charset="0"/>
          </a:endParaRPr>
        </a:p>
      </dgm:t>
    </dgm:pt>
    <dgm:pt modelId="{14D651E0-F083-4E8F-913B-C733D4D9240E}" type="sibTrans" cxnId="{9A33137A-8373-45A1-8B51-4DB5DDEC0CF8}">
      <dgm:prSet/>
      <dgm:spPr/>
      <dgm:t>
        <a:bodyPr/>
        <a:lstStyle/>
        <a:p>
          <a:endParaRPr lang="en-GB" sz="1600">
            <a:latin typeface="Cambria" panose="02040503050406030204" pitchFamily="18" charset="0"/>
          </a:endParaRPr>
        </a:p>
      </dgm:t>
    </dgm:pt>
    <dgm:pt modelId="{23011267-0D48-404E-9D86-535446BFA317}">
      <dgm:prSet custT="1"/>
      <dgm:spPr>
        <a:solidFill>
          <a:srgbClr val="009199">
            <a:alpha val="89804"/>
          </a:srgbClr>
        </a:solidFill>
      </dgm:spPr>
      <dgm:t>
        <a:bodyPr/>
        <a:lstStyle/>
        <a:p>
          <a:r>
            <a:rPr lang="sl-SI" sz="1800" b="1" dirty="0" smtClean="0">
              <a:latin typeface="Cambria" panose="02040503050406030204" pitchFamily="18" charset="0"/>
            </a:rPr>
            <a:t>Družba Goodyear Dunlop Sava Tires: </a:t>
          </a:r>
        </a:p>
        <a:p>
          <a:r>
            <a:rPr lang="sl-SI" sz="1800" dirty="0" smtClean="0">
              <a:latin typeface="Cambria" panose="02040503050406030204" pitchFamily="18" charset="0"/>
            </a:rPr>
            <a:t>&gt; Smo </a:t>
          </a:r>
          <a:r>
            <a:rPr lang="sl-SI" sz="1800" b="1" dirty="0" smtClean="0">
              <a:latin typeface="Cambria" panose="02040503050406030204" pitchFamily="18" charset="0"/>
            </a:rPr>
            <a:t>pobudnik</a:t>
          </a:r>
          <a:r>
            <a:rPr lang="sl-SI" sz="1800" dirty="0" smtClean="0">
              <a:latin typeface="Cambria" panose="02040503050406030204" pitchFamily="18" charset="0"/>
            </a:rPr>
            <a:t> kampanje Pozor(!)ni za okolje.</a:t>
          </a:r>
        </a:p>
        <a:p>
          <a:r>
            <a:rPr lang="sl-SI" sz="1800" dirty="0" smtClean="0">
              <a:latin typeface="Cambria" panose="02040503050406030204" pitchFamily="18" charset="0"/>
            </a:rPr>
            <a:t>&gt; Prizadevamo si </a:t>
          </a:r>
          <a:r>
            <a:rPr lang="sl-SI" sz="1800" b="1" dirty="0" smtClean="0">
              <a:latin typeface="Cambria" panose="02040503050406030204" pitchFamily="18" charset="0"/>
            </a:rPr>
            <a:t>k bolj odgovornemu odnosu do okolja.</a:t>
          </a:r>
          <a:endParaRPr lang="sl-SI" sz="1800" dirty="0" smtClean="0">
            <a:latin typeface="Cambria" panose="02040503050406030204" pitchFamily="18" charset="0"/>
          </a:endParaRPr>
        </a:p>
      </dgm:t>
    </dgm:pt>
    <dgm:pt modelId="{BC96553E-56C5-43B7-AB65-09DC096973DC}" type="parTrans" cxnId="{3EDE0E77-3BF0-492D-9E15-903BAD7145A1}">
      <dgm:prSet/>
      <dgm:spPr/>
      <dgm:t>
        <a:bodyPr/>
        <a:lstStyle/>
        <a:p>
          <a:endParaRPr lang="en-GB" sz="1600">
            <a:latin typeface="Cambria" panose="02040503050406030204" pitchFamily="18" charset="0"/>
          </a:endParaRPr>
        </a:p>
      </dgm:t>
    </dgm:pt>
    <dgm:pt modelId="{A4BB38CD-7815-4EA3-893D-DF5A007A8F8A}" type="sibTrans" cxnId="{3EDE0E77-3BF0-492D-9E15-903BAD7145A1}">
      <dgm:prSet/>
      <dgm:spPr/>
      <dgm:t>
        <a:bodyPr/>
        <a:lstStyle/>
        <a:p>
          <a:endParaRPr lang="en-GB" sz="1600">
            <a:latin typeface="Cambria" panose="02040503050406030204" pitchFamily="18" charset="0"/>
          </a:endParaRPr>
        </a:p>
      </dgm:t>
    </dgm:pt>
    <dgm:pt modelId="{EC268A76-A944-4FA4-AA69-BE103A722C91}" type="pres">
      <dgm:prSet presAssocID="{C4A06896-8212-4F04-BFF3-6372C1340D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1AFF524-A6A2-499E-A09F-BC8F4F4BB615}" type="pres">
      <dgm:prSet presAssocID="{992E408A-A468-4D0C-827A-6DA88EDEDA0F}" presName="parentText" presStyleLbl="node1" presStyleIdx="0" presStyleCnt="3" custLinFactY="9801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AB634A-2AC9-43CB-B12D-9B9C43B14294}" type="pres">
      <dgm:prSet presAssocID="{967C5717-4577-4E78-926F-39B2D08BAC03}" presName="spacer" presStyleCnt="0"/>
      <dgm:spPr/>
    </dgm:pt>
    <dgm:pt modelId="{3318BC8B-E7B1-40BE-835E-FE4E53C0A44D}" type="pres">
      <dgm:prSet presAssocID="{B8656C11-CA10-48D0-B85A-C95506938F93}" presName="parentText" presStyleLbl="node1" presStyleIdx="1" presStyleCnt="3" custLinFactY="100000" custLinFactNeighborY="11047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A25A17-D269-4681-BD48-209049EBD9A0}" type="pres">
      <dgm:prSet presAssocID="{14D651E0-F083-4E8F-913B-C733D4D9240E}" presName="spacer" presStyleCnt="0"/>
      <dgm:spPr/>
    </dgm:pt>
    <dgm:pt modelId="{EF2EECD5-A028-4D09-9460-2C87F023A921}" type="pres">
      <dgm:prSet presAssocID="{23011267-0D48-404E-9D86-535446BFA317}" presName="parentText" presStyleLbl="node1" presStyleIdx="2" presStyleCnt="3" custLinFactY="-200000" custLinFactNeighborY="-21047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30EB9BA-AB07-4F36-8F2B-5DC188617720}" type="presOf" srcId="{C4A06896-8212-4F04-BFF3-6372C1340D2E}" destId="{EC268A76-A944-4FA4-AA69-BE103A722C91}" srcOrd="0" destOrd="0" presId="urn:microsoft.com/office/officeart/2005/8/layout/vList2"/>
    <dgm:cxn modelId="{BFEBF782-49BA-4A4E-AA5D-85792C5215F1}" type="presOf" srcId="{B8656C11-CA10-48D0-B85A-C95506938F93}" destId="{3318BC8B-E7B1-40BE-835E-FE4E53C0A44D}" srcOrd="0" destOrd="0" presId="urn:microsoft.com/office/officeart/2005/8/layout/vList2"/>
    <dgm:cxn modelId="{FCE0FBA6-232B-48A1-A510-0F773B0B9D4A}" type="presOf" srcId="{23011267-0D48-404E-9D86-535446BFA317}" destId="{EF2EECD5-A028-4D09-9460-2C87F023A921}" srcOrd="0" destOrd="0" presId="urn:microsoft.com/office/officeart/2005/8/layout/vList2"/>
    <dgm:cxn modelId="{3EDE0E77-3BF0-492D-9E15-903BAD7145A1}" srcId="{C4A06896-8212-4F04-BFF3-6372C1340D2E}" destId="{23011267-0D48-404E-9D86-535446BFA317}" srcOrd="2" destOrd="0" parTransId="{BC96553E-56C5-43B7-AB65-09DC096973DC}" sibTransId="{A4BB38CD-7815-4EA3-893D-DF5A007A8F8A}"/>
    <dgm:cxn modelId="{CB8A82AF-F74F-4A92-B747-599DA459580C}" srcId="{C4A06896-8212-4F04-BFF3-6372C1340D2E}" destId="{992E408A-A468-4D0C-827A-6DA88EDEDA0F}" srcOrd="0" destOrd="0" parTransId="{7C088CFB-0B8B-487C-A663-F4239B114029}" sibTransId="{967C5717-4577-4E78-926F-39B2D08BAC03}"/>
    <dgm:cxn modelId="{9A33137A-8373-45A1-8B51-4DB5DDEC0CF8}" srcId="{C4A06896-8212-4F04-BFF3-6372C1340D2E}" destId="{B8656C11-CA10-48D0-B85A-C95506938F93}" srcOrd="1" destOrd="0" parTransId="{82CBB00B-7D05-448A-B7B7-B0B9ECBB1C62}" sibTransId="{14D651E0-F083-4E8F-913B-C733D4D9240E}"/>
    <dgm:cxn modelId="{8A6F4474-4161-46DD-8BDC-CE634544AA11}" type="presOf" srcId="{992E408A-A468-4D0C-827A-6DA88EDEDA0F}" destId="{61AFF524-A6A2-499E-A09F-BC8F4F4BB615}" srcOrd="0" destOrd="0" presId="urn:microsoft.com/office/officeart/2005/8/layout/vList2"/>
    <dgm:cxn modelId="{44407BDA-BC5A-4FFF-B959-E0028C4E5C8E}" type="presParOf" srcId="{EC268A76-A944-4FA4-AA69-BE103A722C91}" destId="{61AFF524-A6A2-499E-A09F-BC8F4F4BB615}" srcOrd="0" destOrd="0" presId="urn:microsoft.com/office/officeart/2005/8/layout/vList2"/>
    <dgm:cxn modelId="{CD2799D1-FBDF-4235-899A-C9C4FC1A453A}" type="presParOf" srcId="{EC268A76-A944-4FA4-AA69-BE103A722C91}" destId="{67AB634A-2AC9-43CB-B12D-9B9C43B14294}" srcOrd="1" destOrd="0" presId="urn:microsoft.com/office/officeart/2005/8/layout/vList2"/>
    <dgm:cxn modelId="{05F4BDE8-6991-4FC9-8EC8-DAE98D4F527E}" type="presParOf" srcId="{EC268A76-A944-4FA4-AA69-BE103A722C91}" destId="{3318BC8B-E7B1-40BE-835E-FE4E53C0A44D}" srcOrd="2" destOrd="0" presId="urn:microsoft.com/office/officeart/2005/8/layout/vList2"/>
    <dgm:cxn modelId="{EE11F28F-6A97-4F69-BE61-C6525025599A}" type="presParOf" srcId="{EC268A76-A944-4FA4-AA69-BE103A722C91}" destId="{BEA25A17-D269-4681-BD48-209049EBD9A0}" srcOrd="3" destOrd="0" presId="urn:microsoft.com/office/officeart/2005/8/layout/vList2"/>
    <dgm:cxn modelId="{B8C3633C-6D05-4247-874A-1F5085EA81EB}" type="presParOf" srcId="{EC268A76-A944-4FA4-AA69-BE103A722C91}" destId="{EF2EECD5-A028-4D09-9460-2C87F023A921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A0C77B-7771-4FA9-8392-D64557A5E9F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F5B60ED-8143-4AA8-8B78-E51699BE0AFC}">
      <dgm:prSet phldrT="[besedilo]" custT="1"/>
      <dgm:spPr>
        <a:solidFill>
          <a:srgbClr val="E0BE4A">
            <a:alpha val="89804"/>
          </a:srgbClr>
        </a:solidFill>
      </dgm:spPr>
      <dgm:t>
        <a:bodyPr/>
        <a:lstStyle/>
        <a:p>
          <a:r>
            <a:rPr lang="sl-SI" sz="1600" b="1" dirty="0" smtClean="0">
              <a:latin typeface="Cambria" panose="02040503050406030204" pitchFamily="18" charset="0"/>
            </a:rPr>
            <a:t>Okrepitev osveščenosti o možnostih na področju okoljskih prizadevanjih med dijaki.</a:t>
          </a:r>
          <a:endParaRPr lang="en-GB" sz="1600" b="1" dirty="0">
            <a:latin typeface="Cambria" panose="02040503050406030204" pitchFamily="18" charset="0"/>
          </a:endParaRPr>
        </a:p>
      </dgm:t>
    </dgm:pt>
    <dgm:pt modelId="{D7186D2E-18FB-4095-98FD-16869017D275}" type="parTrans" cxnId="{B92CC79D-50AE-49BE-BD59-92DF37285F0A}">
      <dgm:prSet/>
      <dgm:spPr/>
      <dgm:t>
        <a:bodyPr/>
        <a:lstStyle/>
        <a:p>
          <a:endParaRPr lang="en-GB" sz="1600"/>
        </a:p>
      </dgm:t>
    </dgm:pt>
    <dgm:pt modelId="{E12AE97B-B3BD-40AD-82AC-42A555155716}" type="sibTrans" cxnId="{B92CC79D-50AE-49BE-BD59-92DF37285F0A}">
      <dgm:prSet/>
      <dgm:spPr/>
      <dgm:t>
        <a:bodyPr/>
        <a:lstStyle/>
        <a:p>
          <a:endParaRPr lang="en-GB" sz="1600"/>
        </a:p>
      </dgm:t>
    </dgm:pt>
    <dgm:pt modelId="{C0E1587E-EB44-4C6F-A734-F7F8B21B2E6D}">
      <dgm:prSet custT="1"/>
      <dgm:spPr>
        <a:solidFill>
          <a:srgbClr val="009199">
            <a:alpha val="89804"/>
          </a:srgbClr>
        </a:solidFill>
      </dgm:spPr>
      <dgm:t>
        <a:bodyPr/>
        <a:lstStyle/>
        <a:p>
          <a:r>
            <a:rPr lang="sl-SI" sz="1600" b="1" dirty="0" smtClean="0">
              <a:latin typeface="Cambria" panose="02040503050406030204" pitchFamily="18" charset="0"/>
            </a:rPr>
            <a:t>Okrepitev digitalnega odtisa kampanje na spletu. </a:t>
          </a:r>
          <a:endParaRPr lang="sl-SI" sz="1600" b="1" dirty="0">
            <a:latin typeface="Cambria" panose="02040503050406030204" pitchFamily="18" charset="0"/>
          </a:endParaRPr>
        </a:p>
      </dgm:t>
    </dgm:pt>
    <dgm:pt modelId="{96A69F78-AFF4-4A5E-9EEA-989788D07351}" type="parTrans" cxnId="{74596AD2-112F-434F-B9A0-82ABBC241775}">
      <dgm:prSet/>
      <dgm:spPr/>
      <dgm:t>
        <a:bodyPr/>
        <a:lstStyle/>
        <a:p>
          <a:endParaRPr lang="en-GB" sz="1600"/>
        </a:p>
      </dgm:t>
    </dgm:pt>
    <dgm:pt modelId="{FDF2DC8C-9FC0-43D3-BB88-65755F859958}" type="sibTrans" cxnId="{74596AD2-112F-434F-B9A0-82ABBC241775}">
      <dgm:prSet/>
      <dgm:spPr/>
      <dgm:t>
        <a:bodyPr/>
        <a:lstStyle/>
        <a:p>
          <a:endParaRPr lang="en-GB" sz="1600"/>
        </a:p>
      </dgm:t>
    </dgm:pt>
    <dgm:pt modelId="{226B8CBD-379B-485D-BF58-F3CE1788D96D}">
      <dgm:prSet custT="1"/>
      <dgm:spPr>
        <a:solidFill>
          <a:srgbClr val="D85421">
            <a:alpha val="90000"/>
          </a:srgbClr>
        </a:solidFill>
      </dgm:spPr>
      <dgm:t>
        <a:bodyPr/>
        <a:lstStyle/>
        <a:p>
          <a:r>
            <a:rPr lang="sl-SI" sz="1600" b="1" dirty="0" smtClean="0">
              <a:latin typeface="Cambria" panose="02040503050406030204" pitchFamily="18" charset="0"/>
            </a:rPr>
            <a:t>Predstavitev dobrih praks šol in partnerjev širši javnosti v sodelovanju z mediji. </a:t>
          </a:r>
          <a:endParaRPr lang="sl-SI" sz="1600" b="1" dirty="0">
            <a:latin typeface="Cambria" panose="02040503050406030204" pitchFamily="18" charset="0"/>
          </a:endParaRPr>
        </a:p>
      </dgm:t>
    </dgm:pt>
    <dgm:pt modelId="{F0B42A97-4A62-44C0-A91F-08BDC1924633}" type="parTrans" cxnId="{8CC12567-1808-41DA-9400-7BEA3AF113CB}">
      <dgm:prSet/>
      <dgm:spPr/>
      <dgm:t>
        <a:bodyPr/>
        <a:lstStyle/>
        <a:p>
          <a:endParaRPr lang="en-GB" sz="1600"/>
        </a:p>
      </dgm:t>
    </dgm:pt>
    <dgm:pt modelId="{246404FD-B5F8-420A-B4FB-B2436F81CF85}" type="sibTrans" cxnId="{8CC12567-1808-41DA-9400-7BEA3AF113CB}">
      <dgm:prSet/>
      <dgm:spPr/>
      <dgm:t>
        <a:bodyPr/>
        <a:lstStyle/>
        <a:p>
          <a:endParaRPr lang="en-GB" sz="1600"/>
        </a:p>
      </dgm:t>
    </dgm:pt>
    <dgm:pt modelId="{42790604-ADA3-487B-A691-BA03CB76AF22}">
      <dgm:prSet custT="1"/>
      <dgm:spPr>
        <a:solidFill>
          <a:srgbClr val="557221">
            <a:alpha val="89804"/>
          </a:srgbClr>
        </a:solidFill>
      </dgm:spPr>
      <dgm:t>
        <a:bodyPr/>
        <a:lstStyle/>
        <a:p>
          <a:r>
            <a:rPr lang="sl-SI" sz="1600" b="1" dirty="0" smtClean="0">
              <a:latin typeface="Cambria" panose="02040503050406030204" pitchFamily="18" charset="0"/>
            </a:rPr>
            <a:t>Spodbuditev čim širše podpore javnosti pri prizadevanjih šol in partnerjev za zmanjševanje </a:t>
          </a:r>
          <a:r>
            <a:rPr lang="sl-SI" sz="1600" b="1" dirty="0" err="1" smtClean="0">
              <a:latin typeface="Cambria" panose="02040503050406030204" pitchFamily="18" charset="0"/>
            </a:rPr>
            <a:t>ogljičnega</a:t>
          </a:r>
          <a:r>
            <a:rPr lang="sl-SI" sz="1600" b="1" dirty="0" smtClean="0">
              <a:latin typeface="Cambria" panose="02040503050406030204" pitchFamily="18" charset="0"/>
            </a:rPr>
            <a:t> odtisa v okviru kampanje.</a:t>
          </a:r>
        </a:p>
      </dgm:t>
    </dgm:pt>
    <dgm:pt modelId="{81D13244-70F8-48DE-8B63-4A0A901E3234}" type="parTrans" cxnId="{AC3F6D82-1031-43A1-8AA6-B173CB5CCFEA}">
      <dgm:prSet/>
      <dgm:spPr/>
      <dgm:t>
        <a:bodyPr/>
        <a:lstStyle/>
        <a:p>
          <a:endParaRPr lang="en-GB" sz="1600"/>
        </a:p>
      </dgm:t>
    </dgm:pt>
    <dgm:pt modelId="{35B0814C-BCC4-496E-AE6E-8C160739CC80}" type="sibTrans" cxnId="{AC3F6D82-1031-43A1-8AA6-B173CB5CCFEA}">
      <dgm:prSet/>
      <dgm:spPr/>
      <dgm:t>
        <a:bodyPr/>
        <a:lstStyle/>
        <a:p>
          <a:endParaRPr lang="en-GB" sz="1600"/>
        </a:p>
      </dgm:t>
    </dgm:pt>
    <dgm:pt modelId="{2682AE4D-F51E-4E06-9B2A-290A8298C561}" type="pres">
      <dgm:prSet presAssocID="{6DA0C77B-7771-4FA9-8392-D64557A5E9F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E09AF69-07E7-4F8A-869C-F81BBB790A57}" type="pres">
      <dgm:prSet presAssocID="{0F5B60ED-8143-4AA8-8B78-E51699BE0AF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632600-2FA8-4375-82F8-34C29B28AA10}" type="pres">
      <dgm:prSet presAssocID="{E12AE97B-B3BD-40AD-82AC-42A555155716}" presName="sibTrans" presStyleCnt="0"/>
      <dgm:spPr/>
    </dgm:pt>
    <dgm:pt modelId="{5DD6C6C1-4107-4E88-A2A7-D037AA09D1FB}" type="pres">
      <dgm:prSet presAssocID="{C0E1587E-EB44-4C6F-A734-F7F8B21B2E6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5304FE-DB64-4771-91EF-CC5C9E81C7AD}" type="pres">
      <dgm:prSet presAssocID="{FDF2DC8C-9FC0-43D3-BB88-65755F859958}" presName="sibTrans" presStyleCnt="0"/>
      <dgm:spPr/>
    </dgm:pt>
    <dgm:pt modelId="{F97BDEE9-2C2B-42F1-BFA7-79212EF1541A}" type="pres">
      <dgm:prSet presAssocID="{226B8CBD-379B-485D-BF58-F3CE1788D96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23F748-A3F3-4D3C-9CF4-B2889F102D50}" type="pres">
      <dgm:prSet presAssocID="{246404FD-B5F8-420A-B4FB-B2436F81CF85}" presName="sibTrans" presStyleCnt="0"/>
      <dgm:spPr/>
    </dgm:pt>
    <dgm:pt modelId="{F22D24AD-5E20-4341-8544-51B340D90328}" type="pres">
      <dgm:prSet presAssocID="{42790604-ADA3-487B-A691-BA03CB76AF2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E90E338-4747-4DD7-94C0-21F025CCE90C}" type="presOf" srcId="{0F5B60ED-8143-4AA8-8B78-E51699BE0AFC}" destId="{7E09AF69-07E7-4F8A-869C-F81BBB790A57}" srcOrd="0" destOrd="0" presId="urn:microsoft.com/office/officeart/2005/8/layout/default"/>
    <dgm:cxn modelId="{8CC12567-1808-41DA-9400-7BEA3AF113CB}" srcId="{6DA0C77B-7771-4FA9-8392-D64557A5E9F8}" destId="{226B8CBD-379B-485D-BF58-F3CE1788D96D}" srcOrd="2" destOrd="0" parTransId="{F0B42A97-4A62-44C0-A91F-08BDC1924633}" sibTransId="{246404FD-B5F8-420A-B4FB-B2436F81CF85}"/>
    <dgm:cxn modelId="{1D3ED2B1-2E5B-4172-86A5-A56AF951B69D}" type="presOf" srcId="{42790604-ADA3-487B-A691-BA03CB76AF22}" destId="{F22D24AD-5E20-4341-8544-51B340D90328}" srcOrd="0" destOrd="0" presId="urn:microsoft.com/office/officeart/2005/8/layout/default"/>
    <dgm:cxn modelId="{EB3B6BE8-3F02-4185-BFC0-FDED1CF93A31}" type="presOf" srcId="{C0E1587E-EB44-4C6F-A734-F7F8B21B2E6D}" destId="{5DD6C6C1-4107-4E88-A2A7-D037AA09D1FB}" srcOrd="0" destOrd="0" presId="urn:microsoft.com/office/officeart/2005/8/layout/default"/>
    <dgm:cxn modelId="{B92CC79D-50AE-49BE-BD59-92DF37285F0A}" srcId="{6DA0C77B-7771-4FA9-8392-D64557A5E9F8}" destId="{0F5B60ED-8143-4AA8-8B78-E51699BE0AFC}" srcOrd="0" destOrd="0" parTransId="{D7186D2E-18FB-4095-98FD-16869017D275}" sibTransId="{E12AE97B-B3BD-40AD-82AC-42A555155716}"/>
    <dgm:cxn modelId="{AC3F6D82-1031-43A1-8AA6-B173CB5CCFEA}" srcId="{6DA0C77B-7771-4FA9-8392-D64557A5E9F8}" destId="{42790604-ADA3-487B-A691-BA03CB76AF22}" srcOrd="3" destOrd="0" parTransId="{81D13244-70F8-48DE-8B63-4A0A901E3234}" sibTransId="{35B0814C-BCC4-496E-AE6E-8C160739CC80}"/>
    <dgm:cxn modelId="{99615BD0-427F-47D3-97D4-19E1F82DCD51}" type="presOf" srcId="{6DA0C77B-7771-4FA9-8392-D64557A5E9F8}" destId="{2682AE4D-F51E-4E06-9B2A-290A8298C561}" srcOrd="0" destOrd="0" presId="urn:microsoft.com/office/officeart/2005/8/layout/default"/>
    <dgm:cxn modelId="{699A201D-CD8C-49C2-9BA4-E36C88716B62}" type="presOf" srcId="{226B8CBD-379B-485D-BF58-F3CE1788D96D}" destId="{F97BDEE9-2C2B-42F1-BFA7-79212EF1541A}" srcOrd="0" destOrd="0" presId="urn:microsoft.com/office/officeart/2005/8/layout/default"/>
    <dgm:cxn modelId="{74596AD2-112F-434F-B9A0-82ABBC241775}" srcId="{6DA0C77B-7771-4FA9-8392-D64557A5E9F8}" destId="{C0E1587E-EB44-4C6F-A734-F7F8B21B2E6D}" srcOrd="1" destOrd="0" parTransId="{96A69F78-AFF4-4A5E-9EEA-989788D07351}" sibTransId="{FDF2DC8C-9FC0-43D3-BB88-65755F859958}"/>
    <dgm:cxn modelId="{C81804D8-F4E4-42AB-8C26-25652E8E5E6D}" type="presParOf" srcId="{2682AE4D-F51E-4E06-9B2A-290A8298C561}" destId="{7E09AF69-07E7-4F8A-869C-F81BBB790A57}" srcOrd="0" destOrd="0" presId="urn:microsoft.com/office/officeart/2005/8/layout/default"/>
    <dgm:cxn modelId="{C7EC7E5E-DBF9-427A-AF28-4A6E30725A77}" type="presParOf" srcId="{2682AE4D-F51E-4E06-9B2A-290A8298C561}" destId="{3C632600-2FA8-4375-82F8-34C29B28AA10}" srcOrd="1" destOrd="0" presId="urn:microsoft.com/office/officeart/2005/8/layout/default"/>
    <dgm:cxn modelId="{21316952-A379-43CE-AD09-A884B79A0556}" type="presParOf" srcId="{2682AE4D-F51E-4E06-9B2A-290A8298C561}" destId="{5DD6C6C1-4107-4E88-A2A7-D037AA09D1FB}" srcOrd="2" destOrd="0" presId="urn:microsoft.com/office/officeart/2005/8/layout/default"/>
    <dgm:cxn modelId="{ECA02A09-E06C-44CB-BA25-E97E27B26D33}" type="presParOf" srcId="{2682AE4D-F51E-4E06-9B2A-290A8298C561}" destId="{065304FE-DB64-4771-91EF-CC5C9E81C7AD}" srcOrd="3" destOrd="0" presId="urn:microsoft.com/office/officeart/2005/8/layout/default"/>
    <dgm:cxn modelId="{E0FB8AE5-FE2D-4EE1-A1AB-A21CB447D634}" type="presParOf" srcId="{2682AE4D-F51E-4E06-9B2A-290A8298C561}" destId="{F97BDEE9-2C2B-42F1-BFA7-79212EF1541A}" srcOrd="4" destOrd="0" presId="urn:microsoft.com/office/officeart/2005/8/layout/default"/>
    <dgm:cxn modelId="{9CCA5C18-8DEA-4655-88FC-59AFA8385AFE}" type="presParOf" srcId="{2682AE4D-F51E-4E06-9B2A-290A8298C561}" destId="{DB23F748-A3F3-4D3C-9CF4-B2889F102D50}" srcOrd="5" destOrd="0" presId="urn:microsoft.com/office/officeart/2005/8/layout/default"/>
    <dgm:cxn modelId="{F2D5B178-E6DC-4560-BDAE-418D663E02A1}" type="presParOf" srcId="{2682AE4D-F51E-4E06-9B2A-290A8298C561}" destId="{F22D24AD-5E20-4341-8544-51B340D9032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3BC9BC-9B1D-4C4A-B995-15975F18019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460FCB-A648-4FA4-9888-B199E9789FD9}">
      <dgm:prSet custT="1"/>
      <dgm:spPr/>
      <dgm:t>
        <a:bodyPr/>
        <a:lstStyle/>
        <a:p>
          <a:pPr rtl="0"/>
          <a:r>
            <a:rPr lang="sl-SI" sz="1600" kern="1200" dirty="0" smtClean="0">
              <a:solidFill>
                <a:schemeClr val="tx1"/>
              </a:solidFill>
              <a:latin typeface="Cambria" pitchFamily="18" charset="0"/>
              <a:ea typeface="+mn-ea"/>
              <a:cs typeface="+mn-cs"/>
            </a:rPr>
            <a:t>62 partnerskih organizacij</a:t>
          </a:r>
          <a:endParaRPr lang="sl-SI" sz="1600" kern="1200" dirty="0">
            <a:solidFill>
              <a:schemeClr val="tx1"/>
            </a:solidFill>
            <a:latin typeface="Cambria" pitchFamily="18" charset="0"/>
            <a:ea typeface="+mn-ea"/>
            <a:cs typeface="+mn-cs"/>
          </a:endParaRPr>
        </a:p>
      </dgm:t>
    </dgm:pt>
    <dgm:pt modelId="{0FCE4D30-E8E9-48E3-9ECE-5F8175C67FBA}" type="parTrans" cxnId="{B458C8FF-44E8-4543-B184-0FE78F827B84}">
      <dgm:prSet/>
      <dgm:spPr/>
      <dgm:t>
        <a:bodyPr/>
        <a:lstStyle/>
        <a:p>
          <a:endParaRPr lang="en-US"/>
        </a:p>
      </dgm:t>
    </dgm:pt>
    <dgm:pt modelId="{76841B53-643A-43A4-A6B6-3842D28E82CB}" type="sibTrans" cxnId="{B458C8FF-44E8-4543-B184-0FE78F827B84}">
      <dgm:prSet/>
      <dgm:spPr/>
      <dgm:t>
        <a:bodyPr/>
        <a:lstStyle/>
        <a:p>
          <a:endParaRPr lang="en-US"/>
        </a:p>
      </dgm:t>
    </dgm:pt>
    <dgm:pt modelId="{5BF824BD-83E9-491D-AEC5-0F43CFA7BB68}">
      <dgm:prSet custT="1"/>
      <dgm:spPr/>
      <dgm:t>
        <a:bodyPr/>
        <a:lstStyle/>
        <a:p>
          <a:pPr rtl="0"/>
          <a:r>
            <a:rPr lang="sl-SI" sz="1600" kern="1200" dirty="0" smtClean="0">
              <a:solidFill>
                <a:schemeClr val="tx1"/>
              </a:solidFill>
              <a:latin typeface="Cambria" pitchFamily="18" charset="0"/>
              <a:ea typeface="+mn-ea"/>
              <a:cs typeface="+mn-cs"/>
            </a:rPr>
            <a:t>34 srednjih šol in 28 raznolikih partnerjev</a:t>
          </a:r>
          <a:endParaRPr lang="sl-SI" sz="1600" kern="1200" dirty="0">
            <a:solidFill>
              <a:schemeClr val="tx1"/>
            </a:solidFill>
            <a:latin typeface="Cambria" pitchFamily="18" charset="0"/>
            <a:ea typeface="+mn-ea"/>
            <a:cs typeface="+mn-cs"/>
          </a:endParaRPr>
        </a:p>
      </dgm:t>
    </dgm:pt>
    <dgm:pt modelId="{56EDFEFD-7DD5-416A-BA7F-502603683AAD}" type="parTrans" cxnId="{A60141DD-9630-4172-A0F4-E95AB12CA39D}">
      <dgm:prSet/>
      <dgm:spPr/>
      <dgm:t>
        <a:bodyPr/>
        <a:lstStyle/>
        <a:p>
          <a:endParaRPr lang="en-US"/>
        </a:p>
      </dgm:t>
    </dgm:pt>
    <dgm:pt modelId="{A8871EE5-A90C-4B08-925C-55D15A54AEE3}" type="sibTrans" cxnId="{A60141DD-9630-4172-A0F4-E95AB12CA39D}">
      <dgm:prSet/>
      <dgm:spPr/>
      <dgm:t>
        <a:bodyPr/>
        <a:lstStyle/>
        <a:p>
          <a:endParaRPr lang="en-US"/>
        </a:p>
      </dgm:t>
    </dgm:pt>
    <dgm:pt modelId="{5649810D-8523-4E15-9989-0C97649FB3CD}">
      <dgm:prSet custT="1"/>
      <dgm:spPr/>
      <dgm:t>
        <a:bodyPr/>
        <a:lstStyle/>
        <a:p>
          <a:pPr rtl="0"/>
          <a:r>
            <a:rPr lang="sl-SI" sz="1600" kern="1200" dirty="0" smtClean="0">
              <a:solidFill>
                <a:schemeClr val="tx1"/>
              </a:solidFill>
              <a:latin typeface="Cambria" pitchFamily="18" charset="0"/>
              <a:ea typeface="+mn-ea"/>
              <a:cs typeface="+mn-cs"/>
            </a:rPr>
            <a:t>nacionalna raven kampanje</a:t>
          </a:r>
          <a:endParaRPr lang="sl-SI" sz="1600" kern="1200" dirty="0">
            <a:solidFill>
              <a:schemeClr val="tx1"/>
            </a:solidFill>
            <a:latin typeface="Cambria" pitchFamily="18" charset="0"/>
            <a:ea typeface="+mn-ea"/>
            <a:cs typeface="+mn-cs"/>
          </a:endParaRPr>
        </a:p>
      </dgm:t>
    </dgm:pt>
    <dgm:pt modelId="{202B5C82-8CEF-4CB6-A0EC-0B1F312C8D80}" type="parTrans" cxnId="{06E8E0C8-637F-4C50-9219-C3EFFAA952BF}">
      <dgm:prSet/>
      <dgm:spPr/>
      <dgm:t>
        <a:bodyPr/>
        <a:lstStyle/>
        <a:p>
          <a:endParaRPr lang="en-US"/>
        </a:p>
      </dgm:t>
    </dgm:pt>
    <dgm:pt modelId="{C8A15C00-F44E-48FD-A0CF-73F97454E93F}" type="sibTrans" cxnId="{06E8E0C8-637F-4C50-9219-C3EFFAA952BF}">
      <dgm:prSet/>
      <dgm:spPr/>
      <dgm:t>
        <a:bodyPr/>
        <a:lstStyle/>
        <a:p>
          <a:endParaRPr lang="en-US"/>
        </a:p>
      </dgm:t>
    </dgm:pt>
    <dgm:pt modelId="{8F365C04-0E91-426E-B7F0-43ECF661C743}">
      <dgm:prSet custT="1"/>
      <dgm:spPr/>
      <dgm:t>
        <a:bodyPr/>
        <a:lstStyle/>
        <a:p>
          <a:pPr rtl="0"/>
          <a:r>
            <a:rPr lang="sl-SI" sz="1600" kern="1200" dirty="0" smtClean="0">
              <a:solidFill>
                <a:schemeClr val="tx1"/>
              </a:solidFill>
              <a:latin typeface="Cambria" pitchFamily="18" charset="0"/>
              <a:ea typeface="+mn-ea"/>
              <a:cs typeface="+mn-cs"/>
            </a:rPr>
            <a:t>Ministrstvo za okolje in prostor</a:t>
          </a:r>
          <a:endParaRPr lang="sl-SI" sz="1600" kern="1200" dirty="0">
            <a:solidFill>
              <a:schemeClr val="tx1"/>
            </a:solidFill>
            <a:latin typeface="Cambria" pitchFamily="18" charset="0"/>
            <a:ea typeface="+mn-ea"/>
            <a:cs typeface="+mn-cs"/>
          </a:endParaRPr>
        </a:p>
      </dgm:t>
    </dgm:pt>
    <dgm:pt modelId="{283AD229-F992-4BBD-86DB-4C30EB6ECAF6}" type="parTrans" cxnId="{968BA7B0-1B63-43A5-A670-EC4437347FFF}">
      <dgm:prSet/>
      <dgm:spPr/>
      <dgm:t>
        <a:bodyPr/>
        <a:lstStyle/>
        <a:p>
          <a:endParaRPr lang="en-US"/>
        </a:p>
      </dgm:t>
    </dgm:pt>
    <dgm:pt modelId="{D8A6E6E8-D144-4932-BBEA-B034217F345A}" type="sibTrans" cxnId="{968BA7B0-1B63-43A5-A670-EC4437347FFF}">
      <dgm:prSet/>
      <dgm:spPr/>
      <dgm:t>
        <a:bodyPr/>
        <a:lstStyle/>
        <a:p>
          <a:endParaRPr lang="en-US"/>
        </a:p>
      </dgm:t>
    </dgm:pt>
    <dgm:pt modelId="{798CE0B7-F3AD-4106-82BA-C25C1FB4AD71}">
      <dgm:prSet custT="1"/>
      <dgm:spPr/>
      <dgm:t>
        <a:bodyPr/>
        <a:lstStyle/>
        <a:p>
          <a:pPr rtl="0"/>
          <a:r>
            <a:rPr lang="sl-SI" sz="1600" kern="1200" dirty="0" smtClean="0">
              <a:solidFill>
                <a:schemeClr val="tx1"/>
              </a:solidFill>
              <a:latin typeface="Cambria" pitchFamily="18" charset="0"/>
              <a:ea typeface="+mn-ea"/>
              <a:cs typeface="+mn-cs"/>
            </a:rPr>
            <a:t>Ministrstvo za kmetijstvo, gozdarstvo in prehrano</a:t>
          </a:r>
          <a:endParaRPr lang="sl-SI" sz="1600" kern="1200" dirty="0">
            <a:solidFill>
              <a:schemeClr val="tx1"/>
            </a:solidFill>
            <a:latin typeface="Cambria" pitchFamily="18" charset="0"/>
            <a:ea typeface="+mn-ea"/>
            <a:cs typeface="+mn-cs"/>
          </a:endParaRPr>
        </a:p>
      </dgm:t>
    </dgm:pt>
    <dgm:pt modelId="{5647F497-390E-4D76-BFBE-A9D309A7F34A}" type="parTrans" cxnId="{EF0A3033-8DF7-4F7F-BBA0-CD223A71B1AC}">
      <dgm:prSet/>
      <dgm:spPr/>
      <dgm:t>
        <a:bodyPr/>
        <a:lstStyle/>
        <a:p>
          <a:endParaRPr lang="en-US"/>
        </a:p>
      </dgm:t>
    </dgm:pt>
    <dgm:pt modelId="{3CC80CE8-A9A6-4EB2-A33C-C225C2436096}" type="sibTrans" cxnId="{EF0A3033-8DF7-4F7F-BBA0-CD223A71B1AC}">
      <dgm:prSet/>
      <dgm:spPr/>
      <dgm:t>
        <a:bodyPr/>
        <a:lstStyle/>
        <a:p>
          <a:endParaRPr lang="en-US"/>
        </a:p>
      </dgm:t>
    </dgm:pt>
    <dgm:pt modelId="{35A766DF-0309-47D8-B1DA-2BD2EBA9434E}" type="pres">
      <dgm:prSet presAssocID="{F43BC9BC-9B1D-4C4A-B995-15975F18019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DB6A2977-378E-471E-8E9C-D0B9EA354EE9}" type="pres">
      <dgm:prSet presAssocID="{A3460FCB-A648-4FA4-9888-B199E9789FD9}" presName="circ1" presStyleLbl="vennNode1" presStyleIdx="0" presStyleCnt="5"/>
      <dgm:spPr>
        <a:solidFill>
          <a:srgbClr val="D85421">
            <a:alpha val="49804"/>
          </a:srgbClr>
        </a:solidFill>
      </dgm:spPr>
      <dgm:t>
        <a:bodyPr/>
        <a:lstStyle/>
        <a:p>
          <a:endParaRPr lang="sl-SI"/>
        </a:p>
      </dgm:t>
    </dgm:pt>
    <dgm:pt modelId="{106F159F-FD49-46AD-ADE4-0703D8C1BE4D}" type="pres">
      <dgm:prSet presAssocID="{A3460FCB-A648-4FA4-9888-B199E9789FD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B7FF36E-D7AD-4C1B-B881-7FD381C1D586}" type="pres">
      <dgm:prSet presAssocID="{5BF824BD-83E9-491D-AEC5-0F43CFA7BB68}" presName="circ2" presStyleLbl="vennNode1" presStyleIdx="1" presStyleCnt="5"/>
      <dgm:spPr>
        <a:solidFill>
          <a:srgbClr val="D85421">
            <a:alpha val="49804"/>
          </a:srgbClr>
        </a:solidFill>
      </dgm:spPr>
      <dgm:t>
        <a:bodyPr/>
        <a:lstStyle/>
        <a:p>
          <a:endParaRPr lang="sl-SI"/>
        </a:p>
      </dgm:t>
    </dgm:pt>
    <dgm:pt modelId="{D8F22D0A-539F-4F27-B5B5-A967F26473FF}" type="pres">
      <dgm:prSet presAssocID="{5BF824BD-83E9-491D-AEC5-0F43CFA7BB6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2B93115-F9AD-4C9D-8320-57E32DA95FB9}" type="pres">
      <dgm:prSet presAssocID="{5649810D-8523-4E15-9989-0C97649FB3CD}" presName="circ3" presStyleLbl="vennNode1" presStyleIdx="2" presStyleCnt="5"/>
      <dgm:spPr>
        <a:solidFill>
          <a:srgbClr val="D85421">
            <a:alpha val="49804"/>
          </a:srgbClr>
        </a:solidFill>
      </dgm:spPr>
      <dgm:t>
        <a:bodyPr/>
        <a:lstStyle/>
        <a:p>
          <a:endParaRPr lang="sl-SI"/>
        </a:p>
      </dgm:t>
    </dgm:pt>
    <dgm:pt modelId="{AD91FA44-4638-4B5C-8E71-4D5EF0A9754C}" type="pres">
      <dgm:prSet presAssocID="{5649810D-8523-4E15-9989-0C97649FB3C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ABFEC09-94AB-4318-90E9-EC525D02ED66}" type="pres">
      <dgm:prSet presAssocID="{8F365C04-0E91-426E-B7F0-43ECF661C743}" presName="circ4" presStyleLbl="vennNode1" presStyleIdx="3" presStyleCnt="5"/>
      <dgm:spPr>
        <a:solidFill>
          <a:srgbClr val="D85421">
            <a:alpha val="49804"/>
          </a:srgbClr>
        </a:solidFill>
      </dgm:spPr>
      <dgm:t>
        <a:bodyPr/>
        <a:lstStyle/>
        <a:p>
          <a:endParaRPr lang="sl-SI"/>
        </a:p>
      </dgm:t>
    </dgm:pt>
    <dgm:pt modelId="{26245408-5D3C-4979-91DC-3F7D637D6DAB}" type="pres">
      <dgm:prSet presAssocID="{8F365C04-0E91-426E-B7F0-43ECF661C743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F76998D-A428-46D0-9C69-97A2FDBE778C}" type="pres">
      <dgm:prSet presAssocID="{798CE0B7-F3AD-4106-82BA-C25C1FB4AD71}" presName="circ5" presStyleLbl="vennNode1" presStyleIdx="4" presStyleCnt="5"/>
      <dgm:spPr>
        <a:solidFill>
          <a:srgbClr val="D85421">
            <a:alpha val="49804"/>
          </a:srgbClr>
        </a:solidFill>
      </dgm:spPr>
      <dgm:t>
        <a:bodyPr/>
        <a:lstStyle/>
        <a:p>
          <a:endParaRPr lang="sl-SI"/>
        </a:p>
      </dgm:t>
    </dgm:pt>
    <dgm:pt modelId="{907BD9C1-FDC5-4149-9277-57359B9098B4}" type="pres">
      <dgm:prSet presAssocID="{798CE0B7-F3AD-4106-82BA-C25C1FB4AD71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B458C8FF-44E8-4543-B184-0FE78F827B84}" srcId="{F43BC9BC-9B1D-4C4A-B995-15975F180197}" destId="{A3460FCB-A648-4FA4-9888-B199E9789FD9}" srcOrd="0" destOrd="0" parTransId="{0FCE4D30-E8E9-48E3-9ECE-5F8175C67FBA}" sibTransId="{76841B53-643A-43A4-A6B6-3842D28E82CB}"/>
    <dgm:cxn modelId="{A60141DD-9630-4172-A0F4-E95AB12CA39D}" srcId="{F43BC9BC-9B1D-4C4A-B995-15975F180197}" destId="{5BF824BD-83E9-491D-AEC5-0F43CFA7BB68}" srcOrd="1" destOrd="0" parTransId="{56EDFEFD-7DD5-416A-BA7F-502603683AAD}" sibTransId="{A8871EE5-A90C-4B08-925C-55D15A54AEE3}"/>
    <dgm:cxn modelId="{968BA7B0-1B63-43A5-A670-EC4437347FFF}" srcId="{F43BC9BC-9B1D-4C4A-B995-15975F180197}" destId="{8F365C04-0E91-426E-B7F0-43ECF661C743}" srcOrd="3" destOrd="0" parTransId="{283AD229-F992-4BBD-86DB-4C30EB6ECAF6}" sibTransId="{D8A6E6E8-D144-4932-BBEA-B034217F345A}"/>
    <dgm:cxn modelId="{17C4711E-7F86-4A9F-9427-A30D95688C05}" type="presOf" srcId="{798CE0B7-F3AD-4106-82BA-C25C1FB4AD71}" destId="{907BD9C1-FDC5-4149-9277-57359B9098B4}" srcOrd="0" destOrd="0" presId="urn:microsoft.com/office/officeart/2005/8/layout/venn1"/>
    <dgm:cxn modelId="{EF0A3033-8DF7-4F7F-BBA0-CD223A71B1AC}" srcId="{F43BC9BC-9B1D-4C4A-B995-15975F180197}" destId="{798CE0B7-F3AD-4106-82BA-C25C1FB4AD71}" srcOrd="4" destOrd="0" parTransId="{5647F497-390E-4D76-BFBE-A9D309A7F34A}" sibTransId="{3CC80CE8-A9A6-4EB2-A33C-C225C2436096}"/>
    <dgm:cxn modelId="{67E0ADA6-5C12-4D60-8BEB-8C233245A0B8}" type="presOf" srcId="{5649810D-8523-4E15-9989-0C97649FB3CD}" destId="{AD91FA44-4638-4B5C-8E71-4D5EF0A9754C}" srcOrd="0" destOrd="0" presId="urn:microsoft.com/office/officeart/2005/8/layout/venn1"/>
    <dgm:cxn modelId="{E912A04A-03A3-4463-AFA2-31D79630789E}" type="presOf" srcId="{5BF824BD-83E9-491D-AEC5-0F43CFA7BB68}" destId="{D8F22D0A-539F-4F27-B5B5-A967F26473FF}" srcOrd="0" destOrd="0" presId="urn:microsoft.com/office/officeart/2005/8/layout/venn1"/>
    <dgm:cxn modelId="{4CDEAA56-FA61-49DC-8532-21C2517F0C61}" type="presOf" srcId="{8F365C04-0E91-426E-B7F0-43ECF661C743}" destId="{26245408-5D3C-4979-91DC-3F7D637D6DAB}" srcOrd="0" destOrd="0" presId="urn:microsoft.com/office/officeart/2005/8/layout/venn1"/>
    <dgm:cxn modelId="{185F54DE-EE00-4B13-9516-5754F4D5BBD6}" type="presOf" srcId="{A3460FCB-A648-4FA4-9888-B199E9789FD9}" destId="{106F159F-FD49-46AD-ADE4-0703D8C1BE4D}" srcOrd="0" destOrd="0" presId="urn:microsoft.com/office/officeart/2005/8/layout/venn1"/>
    <dgm:cxn modelId="{06E8E0C8-637F-4C50-9219-C3EFFAA952BF}" srcId="{F43BC9BC-9B1D-4C4A-B995-15975F180197}" destId="{5649810D-8523-4E15-9989-0C97649FB3CD}" srcOrd="2" destOrd="0" parTransId="{202B5C82-8CEF-4CB6-A0EC-0B1F312C8D80}" sibTransId="{C8A15C00-F44E-48FD-A0CF-73F97454E93F}"/>
    <dgm:cxn modelId="{35539C36-20B9-4920-ACA1-CA158E65C11C}" type="presOf" srcId="{F43BC9BC-9B1D-4C4A-B995-15975F180197}" destId="{35A766DF-0309-47D8-B1DA-2BD2EBA9434E}" srcOrd="0" destOrd="0" presId="urn:microsoft.com/office/officeart/2005/8/layout/venn1"/>
    <dgm:cxn modelId="{99734B97-CA6B-4A80-8D53-4D398C55C2F6}" type="presParOf" srcId="{35A766DF-0309-47D8-B1DA-2BD2EBA9434E}" destId="{DB6A2977-378E-471E-8E9C-D0B9EA354EE9}" srcOrd="0" destOrd="0" presId="urn:microsoft.com/office/officeart/2005/8/layout/venn1"/>
    <dgm:cxn modelId="{95D5AFE5-E64E-45E6-83D8-A11A9F6C7564}" type="presParOf" srcId="{35A766DF-0309-47D8-B1DA-2BD2EBA9434E}" destId="{106F159F-FD49-46AD-ADE4-0703D8C1BE4D}" srcOrd="1" destOrd="0" presId="urn:microsoft.com/office/officeart/2005/8/layout/venn1"/>
    <dgm:cxn modelId="{6228741B-E1BC-4CF3-82AC-43AD19A79C78}" type="presParOf" srcId="{35A766DF-0309-47D8-B1DA-2BD2EBA9434E}" destId="{6B7FF36E-D7AD-4C1B-B881-7FD381C1D586}" srcOrd="2" destOrd="0" presId="urn:microsoft.com/office/officeart/2005/8/layout/venn1"/>
    <dgm:cxn modelId="{A7CE281E-8718-4CE8-B1FF-65B253C21CEA}" type="presParOf" srcId="{35A766DF-0309-47D8-B1DA-2BD2EBA9434E}" destId="{D8F22D0A-539F-4F27-B5B5-A967F26473FF}" srcOrd="3" destOrd="0" presId="urn:microsoft.com/office/officeart/2005/8/layout/venn1"/>
    <dgm:cxn modelId="{7F1873A4-2572-41F5-91CD-DBD1A567E7C2}" type="presParOf" srcId="{35A766DF-0309-47D8-B1DA-2BD2EBA9434E}" destId="{82B93115-F9AD-4C9D-8320-57E32DA95FB9}" srcOrd="4" destOrd="0" presId="urn:microsoft.com/office/officeart/2005/8/layout/venn1"/>
    <dgm:cxn modelId="{739D92C6-93CB-45FC-A7DD-2F3C0086F06C}" type="presParOf" srcId="{35A766DF-0309-47D8-B1DA-2BD2EBA9434E}" destId="{AD91FA44-4638-4B5C-8E71-4D5EF0A9754C}" srcOrd="5" destOrd="0" presId="urn:microsoft.com/office/officeart/2005/8/layout/venn1"/>
    <dgm:cxn modelId="{11FF9A51-1B5E-4049-9541-DDD0F072EC60}" type="presParOf" srcId="{35A766DF-0309-47D8-B1DA-2BD2EBA9434E}" destId="{9ABFEC09-94AB-4318-90E9-EC525D02ED66}" srcOrd="6" destOrd="0" presId="urn:microsoft.com/office/officeart/2005/8/layout/venn1"/>
    <dgm:cxn modelId="{3FB69C39-1CF9-4468-8F77-A7E0A78CC984}" type="presParOf" srcId="{35A766DF-0309-47D8-B1DA-2BD2EBA9434E}" destId="{26245408-5D3C-4979-91DC-3F7D637D6DAB}" srcOrd="7" destOrd="0" presId="urn:microsoft.com/office/officeart/2005/8/layout/venn1"/>
    <dgm:cxn modelId="{E089F6B1-9755-4146-AB52-BE220D96AC50}" type="presParOf" srcId="{35A766DF-0309-47D8-B1DA-2BD2EBA9434E}" destId="{BF76998D-A428-46D0-9C69-97A2FDBE778C}" srcOrd="8" destOrd="0" presId="urn:microsoft.com/office/officeart/2005/8/layout/venn1"/>
    <dgm:cxn modelId="{D2788857-30D0-4AC8-98CC-1B75018A812A}" type="presParOf" srcId="{35A766DF-0309-47D8-B1DA-2BD2EBA9434E}" destId="{907BD9C1-FDC5-4149-9277-57359B9098B4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B02B27-B5FA-47AB-8FF3-B2FE5B8926A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F3F3A1-4469-4D6A-B765-2E8D129C0A77}">
      <dgm:prSet custT="1"/>
      <dgm:spPr>
        <a:solidFill>
          <a:srgbClr val="D85421">
            <a:alpha val="70000"/>
          </a:srgbClr>
        </a:solidFill>
      </dgm:spPr>
      <dgm:t>
        <a:bodyPr/>
        <a:lstStyle/>
        <a:p>
          <a:pPr rtl="0"/>
          <a:r>
            <a:rPr lang="sl-SI" sz="1400" dirty="0" smtClean="0">
              <a:latin typeface="Cambria" panose="02040503050406030204" pitchFamily="18" charset="0"/>
            </a:rPr>
            <a:t>Mentorji skupaj z dijaki izpolnijo spletni  vprašalnik o zastavljenih aktivnostih na šoli ter navedejo področja, kjer bodo izvajali aktivnosti. To nadomesti pisanje in oddajanje </a:t>
          </a:r>
          <a:r>
            <a:rPr lang="sl-SI" sz="1400" dirty="0" err="1" smtClean="0">
              <a:latin typeface="Cambria" panose="02040503050406030204" pitchFamily="18" charset="0"/>
            </a:rPr>
            <a:t>EKOnačrta</a:t>
          </a:r>
          <a:r>
            <a:rPr lang="sl-SI" sz="1400" dirty="0" smtClean="0">
              <a:latin typeface="Cambria" panose="02040503050406030204" pitchFamily="18" charset="0"/>
            </a:rPr>
            <a:t>.</a:t>
          </a:r>
        </a:p>
      </dgm:t>
    </dgm:pt>
    <dgm:pt modelId="{0F1029AE-4915-4329-9C21-F900F5795BB7}" type="parTrans" cxnId="{F4209541-EAE9-408C-B67C-D5A1E5869D23}">
      <dgm:prSet/>
      <dgm:spPr/>
      <dgm:t>
        <a:bodyPr/>
        <a:lstStyle/>
        <a:p>
          <a:endParaRPr lang="en-US"/>
        </a:p>
      </dgm:t>
    </dgm:pt>
    <dgm:pt modelId="{BDC9BFF0-83EC-464F-BE5E-CEE297F6D452}" type="sibTrans" cxnId="{F4209541-EAE9-408C-B67C-D5A1E5869D23}">
      <dgm:prSet/>
      <dgm:spPr/>
      <dgm:t>
        <a:bodyPr/>
        <a:lstStyle/>
        <a:p>
          <a:endParaRPr lang="en-US"/>
        </a:p>
      </dgm:t>
    </dgm:pt>
    <dgm:pt modelId="{5B223F28-29E2-48A5-B3D9-BA75E1C4A389}">
      <dgm:prSet custT="1"/>
      <dgm:spPr>
        <a:solidFill>
          <a:srgbClr val="D85421">
            <a:alpha val="70000"/>
          </a:srgbClr>
        </a:solidFill>
      </dgm:spPr>
      <dgm:t>
        <a:bodyPr/>
        <a:lstStyle/>
        <a:p>
          <a:pPr rtl="0"/>
          <a:r>
            <a:rPr lang="sl-SI" sz="1400" dirty="0" smtClean="0">
              <a:latin typeface="Cambria" panose="02040503050406030204" pitchFamily="18" charset="0"/>
            </a:rPr>
            <a:t>Šole med šolskim letom izvajajo raznolike aktivnosti, ki jih neprestano predstavljajo vsem dijakom v </a:t>
          </a:r>
          <a:r>
            <a:rPr lang="sl-SI" sz="1400" dirty="0" err="1" smtClean="0">
              <a:latin typeface="Cambria" panose="02040503050406030204" pitchFamily="18" charset="0"/>
            </a:rPr>
            <a:t>EKOkotičku</a:t>
          </a:r>
          <a:r>
            <a:rPr lang="sl-SI" sz="1400" dirty="0" smtClean="0">
              <a:latin typeface="Cambria" panose="02040503050406030204" pitchFamily="18" charset="0"/>
            </a:rPr>
            <a:t> na šoli in opcijsko na spletni strani šole ter FB PZO. </a:t>
          </a:r>
          <a:endParaRPr lang="sl-SI" sz="1400" dirty="0">
            <a:latin typeface="Cambria" panose="02040503050406030204" pitchFamily="18" charset="0"/>
          </a:endParaRPr>
        </a:p>
      </dgm:t>
    </dgm:pt>
    <dgm:pt modelId="{6A927C21-794E-4BA1-92A8-8880DB6137E3}" type="parTrans" cxnId="{7DCAF59C-BD06-4CF0-84DC-96A097BCCAE3}">
      <dgm:prSet/>
      <dgm:spPr/>
      <dgm:t>
        <a:bodyPr/>
        <a:lstStyle/>
        <a:p>
          <a:endParaRPr lang="en-US"/>
        </a:p>
      </dgm:t>
    </dgm:pt>
    <dgm:pt modelId="{20A5421A-6769-4DA7-AC05-124F78D0F089}" type="sibTrans" cxnId="{7DCAF59C-BD06-4CF0-84DC-96A097BCCAE3}">
      <dgm:prSet/>
      <dgm:spPr/>
      <dgm:t>
        <a:bodyPr/>
        <a:lstStyle/>
        <a:p>
          <a:endParaRPr lang="en-US"/>
        </a:p>
      </dgm:t>
    </dgm:pt>
    <dgm:pt modelId="{12372028-7A3F-44CA-8D89-34128C16F320}">
      <dgm:prSet custT="1"/>
      <dgm:spPr>
        <a:solidFill>
          <a:srgbClr val="D85421">
            <a:alpha val="70000"/>
          </a:srgbClr>
        </a:solidFill>
      </dgm:spPr>
      <dgm:t>
        <a:bodyPr/>
        <a:lstStyle/>
        <a:p>
          <a:pPr rtl="0"/>
          <a:r>
            <a:rPr lang="sl-SI" sz="1400" dirty="0" smtClean="0">
              <a:latin typeface="Cambria" panose="02040503050406030204" pitchFamily="18" charset="0"/>
            </a:rPr>
            <a:t>Način zmanjševanja </a:t>
          </a:r>
          <a:r>
            <a:rPr lang="sl-SI" sz="1400" dirty="0" err="1" smtClean="0">
              <a:latin typeface="Cambria" panose="02040503050406030204" pitchFamily="18" charset="0"/>
            </a:rPr>
            <a:t>ogljičnega</a:t>
          </a:r>
          <a:r>
            <a:rPr lang="sl-SI" sz="1400" dirty="0" smtClean="0">
              <a:latin typeface="Cambria" panose="02040503050406030204" pitchFamily="18" charset="0"/>
            </a:rPr>
            <a:t> odtisa oziroma </a:t>
          </a:r>
          <a:r>
            <a:rPr lang="sl-SI" sz="1400" dirty="0" err="1" smtClean="0">
              <a:latin typeface="Cambria" panose="02040503050406030204" pitchFamily="18" charset="0"/>
            </a:rPr>
            <a:t>osveščevalnih</a:t>
          </a:r>
          <a:r>
            <a:rPr lang="sl-SI" sz="1400" dirty="0" smtClean="0">
              <a:latin typeface="Cambria" panose="02040503050406030204" pitchFamily="18" charset="0"/>
            </a:rPr>
            <a:t> aktivnosti, ki jih na šoli izvajajo med letom, strnejo skupaj s fotografijami na dveh straneh, ki postaneta eno poglavje </a:t>
          </a:r>
          <a:r>
            <a:rPr lang="sl-SI" sz="1400" dirty="0" err="1" smtClean="0">
              <a:latin typeface="Cambria" panose="02040503050406030204" pitchFamily="18" charset="0"/>
            </a:rPr>
            <a:t>EKOučbenika</a:t>
          </a:r>
          <a:r>
            <a:rPr lang="sl-SI" sz="1400" dirty="0" smtClean="0">
              <a:latin typeface="Cambria" panose="02040503050406030204" pitchFamily="18" charset="0"/>
            </a:rPr>
            <a:t>.</a:t>
          </a:r>
          <a:endParaRPr lang="sl-SI" sz="1400" dirty="0">
            <a:latin typeface="Cambria" panose="02040503050406030204" pitchFamily="18" charset="0"/>
          </a:endParaRPr>
        </a:p>
      </dgm:t>
    </dgm:pt>
    <dgm:pt modelId="{8C6AD8AD-FD49-446C-BAEA-B80DCED71B04}" type="parTrans" cxnId="{30486A41-8E07-403B-923B-F934FEC8265A}">
      <dgm:prSet/>
      <dgm:spPr/>
      <dgm:t>
        <a:bodyPr/>
        <a:lstStyle/>
        <a:p>
          <a:endParaRPr lang="en-GB"/>
        </a:p>
      </dgm:t>
    </dgm:pt>
    <dgm:pt modelId="{A22DA8CA-6FF8-4FC6-AFD4-060D8717C5AD}" type="sibTrans" cxnId="{30486A41-8E07-403B-923B-F934FEC8265A}">
      <dgm:prSet/>
      <dgm:spPr/>
      <dgm:t>
        <a:bodyPr/>
        <a:lstStyle/>
        <a:p>
          <a:endParaRPr lang="en-GB"/>
        </a:p>
      </dgm:t>
    </dgm:pt>
    <dgm:pt modelId="{28156D29-40AD-4BC4-965F-2A9E5494F34F}" type="pres">
      <dgm:prSet presAssocID="{3CB02B27-B5FA-47AB-8FF3-B2FE5B8926A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2508C6-663C-44BA-8074-427CD9AEF965}" type="pres">
      <dgm:prSet presAssocID="{3CB02B27-B5FA-47AB-8FF3-B2FE5B8926A8}" presName="arrow" presStyleLbl="bgShp" presStyleIdx="0" presStyleCnt="1" custScaleX="117647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23928C43-A5E0-47F4-B7A3-FC0A1EBA034A}" type="pres">
      <dgm:prSet presAssocID="{3CB02B27-B5FA-47AB-8FF3-B2FE5B8926A8}" presName="linearProcess" presStyleCnt="0"/>
      <dgm:spPr/>
    </dgm:pt>
    <dgm:pt modelId="{2FD20E8B-0744-48A2-B424-08E9E3C3D026}" type="pres">
      <dgm:prSet presAssocID="{BCF3F3A1-4469-4D6A-B765-2E8D129C0A77}" presName="textNode" presStyleLbl="node1" presStyleIdx="0" presStyleCnt="3" custScaleX="129249" custScaleY="119119" custLinFactNeighborX="45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4D2C7-1468-4B8C-BA39-0B771DF0E345}" type="pres">
      <dgm:prSet presAssocID="{BDC9BFF0-83EC-464F-BE5E-CEE297F6D452}" presName="sibTrans" presStyleCnt="0"/>
      <dgm:spPr/>
    </dgm:pt>
    <dgm:pt modelId="{8BDD675A-C303-48F5-B575-154757C96B86}" type="pres">
      <dgm:prSet presAssocID="{5B223F28-29E2-48A5-B3D9-BA75E1C4A389}" presName="textNode" presStyleLbl="node1" presStyleIdx="1" presStyleCnt="3" custScaleX="135914" custScaleY="108839" custLinFactNeighborX="45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AE9A6-4D4D-4D9B-BA79-86E3931257DF}" type="pres">
      <dgm:prSet presAssocID="{20A5421A-6769-4DA7-AC05-124F78D0F089}" presName="sibTrans" presStyleCnt="0"/>
      <dgm:spPr/>
    </dgm:pt>
    <dgm:pt modelId="{22BEB447-2144-46AB-A6DD-F21950293B20}" type="pres">
      <dgm:prSet presAssocID="{12372028-7A3F-44CA-8D89-34128C16F320}" presName="textNode" presStyleLbl="node1" presStyleIdx="2" presStyleCnt="3" custScaleX="131362" custScaleY="1127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DFA9661-F217-49B7-8077-0C78B354DB5A}" type="presOf" srcId="{3CB02B27-B5FA-47AB-8FF3-B2FE5B8926A8}" destId="{28156D29-40AD-4BC4-965F-2A9E5494F34F}" srcOrd="0" destOrd="0" presId="urn:microsoft.com/office/officeart/2005/8/layout/hProcess9"/>
    <dgm:cxn modelId="{30486A41-8E07-403B-923B-F934FEC8265A}" srcId="{3CB02B27-B5FA-47AB-8FF3-B2FE5B8926A8}" destId="{12372028-7A3F-44CA-8D89-34128C16F320}" srcOrd="2" destOrd="0" parTransId="{8C6AD8AD-FD49-446C-BAEA-B80DCED71B04}" sibTransId="{A22DA8CA-6FF8-4FC6-AFD4-060D8717C5AD}"/>
    <dgm:cxn modelId="{F4209541-EAE9-408C-B67C-D5A1E5869D23}" srcId="{3CB02B27-B5FA-47AB-8FF3-B2FE5B8926A8}" destId="{BCF3F3A1-4469-4D6A-B765-2E8D129C0A77}" srcOrd="0" destOrd="0" parTransId="{0F1029AE-4915-4329-9C21-F900F5795BB7}" sibTransId="{BDC9BFF0-83EC-464F-BE5E-CEE297F6D452}"/>
    <dgm:cxn modelId="{2D184447-FEA2-426C-92D1-6A93BA5E8422}" type="presOf" srcId="{5B223F28-29E2-48A5-B3D9-BA75E1C4A389}" destId="{8BDD675A-C303-48F5-B575-154757C96B86}" srcOrd="0" destOrd="0" presId="urn:microsoft.com/office/officeart/2005/8/layout/hProcess9"/>
    <dgm:cxn modelId="{7DCAF59C-BD06-4CF0-84DC-96A097BCCAE3}" srcId="{3CB02B27-B5FA-47AB-8FF3-B2FE5B8926A8}" destId="{5B223F28-29E2-48A5-B3D9-BA75E1C4A389}" srcOrd="1" destOrd="0" parTransId="{6A927C21-794E-4BA1-92A8-8880DB6137E3}" sibTransId="{20A5421A-6769-4DA7-AC05-124F78D0F089}"/>
    <dgm:cxn modelId="{7F6C7165-93C4-4DBC-8F00-DB3EF916234E}" type="presOf" srcId="{12372028-7A3F-44CA-8D89-34128C16F320}" destId="{22BEB447-2144-46AB-A6DD-F21950293B20}" srcOrd="0" destOrd="0" presId="urn:microsoft.com/office/officeart/2005/8/layout/hProcess9"/>
    <dgm:cxn modelId="{1E93D8FA-448B-4481-8000-CAD7FDAE2EB2}" type="presOf" srcId="{BCF3F3A1-4469-4D6A-B765-2E8D129C0A77}" destId="{2FD20E8B-0744-48A2-B424-08E9E3C3D026}" srcOrd="0" destOrd="0" presId="urn:microsoft.com/office/officeart/2005/8/layout/hProcess9"/>
    <dgm:cxn modelId="{4BBB6935-2232-4EA0-B8A3-18F4A7825EC4}" type="presParOf" srcId="{28156D29-40AD-4BC4-965F-2A9E5494F34F}" destId="{D62508C6-663C-44BA-8074-427CD9AEF965}" srcOrd="0" destOrd="0" presId="urn:microsoft.com/office/officeart/2005/8/layout/hProcess9"/>
    <dgm:cxn modelId="{28769F09-8B0A-42A9-9C85-47549F99D931}" type="presParOf" srcId="{28156D29-40AD-4BC4-965F-2A9E5494F34F}" destId="{23928C43-A5E0-47F4-B7A3-FC0A1EBA034A}" srcOrd="1" destOrd="0" presId="urn:microsoft.com/office/officeart/2005/8/layout/hProcess9"/>
    <dgm:cxn modelId="{0029A409-6F9D-4FBF-AE13-4C820A452AC8}" type="presParOf" srcId="{23928C43-A5E0-47F4-B7A3-FC0A1EBA034A}" destId="{2FD20E8B-0744-48A2-B424-08E9E3C3D026}" srcOrd="0" destOrd="0" presId="urn:microsoft.com/office/officeart/2005/8/layout/hProcess9"/>
    <dgm:cxn modelId="{8F20F4FA-A8B3-4FD4-9CA8-0D6261B22805}" type="presParOf" srcId="{23928C43-A5E0-47F4-B7A3-FC0A1EBA034A}" destId="{6274D2C7-1468-4B8C-BA39-0B771DF0E345}" srcOrd="1" destOrd="0" presId="urn:microsoft.com/office/officeart/2005/8/layout/hProcess9"/>
    <dgm:cxn modelId="{74DEE51B-3FDB-424A-8329-4EE956E16411}" type="presParOf" srcId="{23928C43-A5E0-47F4-B7A3-FC0A1EBA034A}" destId="{8BDD675A-C303-48F5-B575-154757C96B86}" srcOrd="2" destOrd="0" presId="urn:microsoft.com/office/officeart/2005/8/layout/hProcess9"/>
    <dgm:cxn modelId="{18BC6552-6BA1-45EF-9BDB-589516322F95}" type="presParOf" srcId="{23928C43-A5E0-47F4-B7A3-FC0A1EBA034A}" destId="{4F6AE9A6-4D4D-4D9B-BA79-86E3931257DF}" srcOrd="3" destOrd="0" presId="urn:microsoft.com/office/officeart/2005/8/layout/hProcess9"/>
    <dgm:cxn modelId="{9BE0AF7A-8F30-4EA6-88C9-855C1A84DCAA}" type="presParOf" srcId="{23928C43-A5E0-47F4-B7A3-FC0A1EBA034A}" destId="{22BEB447-2144-46AB-A6DD-F21950293B2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0CF64E-11F7-4E13-A187-00E4811ECF5D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sl-SI"/>
        </a:p>
      </dgm:t>
    </dgm:pt>
    <dgm:pt modelId="{F01BDCF7-9E7F-40EE-996A-975B472BD385}">
      <dgm:prSet custT="1"/>
      <dgm:spPr/>
      <dgm:t>
        <a:bodyPr/>
        <a:lstStyle/>
        <a:p>
          <a:pPr rtl="0"/>
          <a:r>
            <a:rPr lang="sl-SI" sz="1800" dirty="0" smtClean="0">
              <a:latin typeface="Cambria" panose="02040503050406030204" pitchFamily="18" charset="0"/>
            </a:rPr>
            <a:t>Priprava poglavja za </a:t>
          </a:r>
          <a:r>
            <a:rPr lang="sl-SI" sz="1800" dirty="0" err="1" smtClean="0">
              <a:latin typeface="Cambria" panose="02040503050406030204" pitchFamily="18" charset="0"/>
            </a:rPr>
            <a:t>EKOučbenik</a:t>
          </a:r>
          <a:r>
            <a:rPr lang="sl-SI" sz="1800" dirty="0" smtClean="0">
              <a:latin typeface="Cambria" panose="02040503050406030204" pitchFamily="18" charset="0"/>
            </a:rPr>
            <a:t> nadomešča drugi del  dosedanjega </a:t>
          </a:r>
          <a:r>
            <a:rPr lang="sl-SI" sz="1800" dirty="0" err="1" smtClean="0">
              <a:latin typeface="Cambria" panose="02040503050406030204" pitchFamily="18" charset="0"/>
            </a:rPr>
            <a:t>EKOnačrta</a:t>
          </a:r>
          <a:r>
            <a:rPr lang="sl-SI" sz="1800" dirty="0" smtClean="0">
              <a:latin typeface="Cambria" panose="02040503050406030204" pitchFamily="18" charset="0"/>
            </a:rPr>
            <a:t> (poročilo). Najbolj zanimive vsebine (besedilo, fotografije, grafi, skice, kratki video posnetki…) objavljene na panoju in opcijsko spletni strani šole, dijaki  predstavijo na dveh straneh, ki tvorita eno poglavje v EKOučbeniku.  </a:t>
          </a:r>
          <a:endParaRPr lang="sl-SI" sz="1800" dirty="0">
            <a:latin typeface="Cambria" panose="02040503050406030204" pitchFamily="18" charset="0"/>
          </a:endParaRPr>
        </a:p>
      </dgm:t>
    </dgm:pt>
    <dgm:pt modelId="{A84B8E0A-231C-4E05-BDAC-3CEED7EF5CDD}" type="parTrans" cxnId="{DE3FBEDB-FE20-4BBB-B71B-C5822321F03A}">
      <dgm:prSet/>
      <dgm:spPr/>
      <dgm:t>
        <a:bodyPr/>
        <a:lstStyle/>
        <a:p>
          <a:endParaRPr lang="sl-SI" sz="1400"/>
        </a:p>
      </dgm:t>
    </dgm:pt>
    <dgm:pt modelId="{A96A0505-8A9C-42C8-8BCD-499BA6A14321}" type="sibTrans" cxnId="{DE3FBEDB-FE20-4BBB-B71B-C5822321F03A}">
      <dgm:prSet/>
      <dgm:spPr/>
      <dgm:t>
        <a:bodyPr/>
        <a:lstStyle/>
        <a:p>
          <a:endParaRPr lang="sl-SI" sz="1400"/>
        </a:p>
      </dgm:t>
    </dgm:pt>
    <dgm:pt modelId="{ACBBBDB0-8155-4A98-B034-22B31C6E59FA}">
      <dgm:prSet custT="1"/>
      <dgm:spPr>
        <a:solidFill>
          <a:srgbClr val="E0BE4A"/>
        </a:solidFill>
      </dgm:spPr>
      <dgm:t>
        <a:bodyPr/>
        <a:lstStyle/>
        <a:p>
          <a:pPr rtl="0"/>
          <a:r>
            <a:rPr lang="sl-SI" sz="1800" dirty="0" err="1" smtClean="0">
              <a:latin typeface="Cambria" panose="02040503050406030204" pitchFamily="18" charset="0"/>
            </a:rPr>
            <a:t>EKOučbenik</a:t>
          </a:r>
          <a:r>
            <a:rPr lang="sl-SI" sz="1800" dirty="0" smtClean="0">
              <a:latin typeface="Cambria" panose="02040503050406030204" pitchFamily="18" charset="0"/>
            </a:rPr>
            <a:t> je zbirka najbolj kreativnih in inovativnih </a:t>
          </a:r>
          <a:r>
            <a:rPr lang="sl-SI" sz="1800" dirty="0" err="1" smtClean="0">
              <a:latin typeface="Cambria" panose="02040503050406030204" pitchFamily="18" charset="0"/>
            </a:rPr>
            <a:t>osveščevalnih</a:t>
          </a:r>
          <a:r>
            <a:rPr lang="sl-SI" sz="1800" dirty="0" smtClean="0">
              <a:latin typeface="Cambria" panose="02040503050406030204" pitchFamily="18" charset="0"/>
            </a:rPr>
            <a:t> aktivnosti, ki med šolskim letom potekajo na šolah. </a:t>
          </a:r>
          <a:endParaRPr lang="sl-SI" sz="1800" dirty="0">
            <a:latin typeface="Cambria" panose="02040503050406030204" pitchFamily="18" charset="0"/>
          </a:endParaRPr>
        </a:p>
      </dgm:t>
    </dgm:pt>
    <dgm:pt modelId="{98014EEC-928E-4F22-9C2F-3751409FF596}" type="parTrans" cxnId="{6E475C73-BBCD-4252-939A-CC2B6A99F18B}">
      <dgm:prSet/>
      <dgm:spPr/>
      <dgm:t>
        <a:bodyPr/>
        <a:lstStyle/>
        <a:p>
          <a:endParaRPr lang="sl-SI" sz="1400"/>
        </a:p>
      </dgm:t>
    </dgm:pt>
    <dgm:pt modelId="{DFAE7543-965F-41AB-A08F-38D3EC4C9086}" type="sibTrans" cxnId="{6E475C73-BBCD-4252-939A-CC2B6A99F18B}">
      <dgm:prSet/>
      <dgm:spPr/>
      <dgm:t>
        <a:bodyPr/>
        <a:lstStyle/>
        <a:p>
          <a:endParaRPr lang="sl-SI" sz="1400"/>
        </a:p>
      </dgm:t>
    </dgm:pt>
    <dgm:pt modelId="{0E8D0879-BC8A-4916-B57F-F4F7575DFE19}">
      <dgm:prSet custT="1"/>
      <dgm:spPr>
        <a:solidFill>
          <a:srgbClr val="D95421"/>
        </a:solidFill>
      </dgm:spPr>
      <dgm:t>
        <a:bodyPr/>
        <a:lstStyle/>
        <a:p>
          <a:pPr rtl="0"/>
          <a:r>
            <a:rPr lang="sl-SI" sz="1800" dirty="0" smtClean="0">
              <a:latin typeface="Cambria" panose="02040503050406030204" pitchFamily="18" charset="0"/>
            </a:rPr>
            <a:t>Namen </a:t>
          </a:r>
          <a:r>
            <a:rPr lang="sl-SI" sz="1800" dirty="0" err="1" smtClean="0">
              <a:latin typeface="Cambria" panose="02040503050406030204" pitchFamily="18" charset="0"/>
            </a:rPr>
            <a:t>EKOučbenika</a:t>
          </a:r>
          <a:r>
            <a:rPr lang="sl-SI" sz="1800" dirty="0" smtClean="0">
              <a:latin typeface="Cambria" panose="02040503050406030204" pitchFamily="18" charset="0"/>
            </a:rPr>
            <a:t> je zbrati konkretne aktivnosti v publikaciji, ki so navdih vsakemu posamezniku, da tudi sam postane pozornem na zmanjševanje </a:t>
          </a:r>
          <a:r>
            <a:rPr lang="sl-SI" sz="1800" dirty="0" err="1" smtClean="0">
              <a:latin typeface="Cambria" panose="02040503050406030204" pitchFamily="18" charset="0"/>
            </a:rPr>
            <a:t>ogljičnega</a:t>
          </a:r>
          <a:r>
            <a:rPr lang="sl-SI" sz="1800" dirty="0" smtClean="0">
              <a:latin typeface="Cambria" panose="02040503050406030204" pitchFamily="18" charset="0"/>
            </a:rPr>
            <a:t> odtisa. Predstavitev učbenika poteka na zaključnem dogodku.</a:t>
          </a:r>
          <a:endParaRPr lang="sl-SI" sz="1800" dirty="0">
            <a:latin typeface="Cambria" panose="02040503050406030204" pitchFamily="18" charset="0"/>
          </a:endParaRPr>
        </a:p>
      </dgm:t>
    </dgm:pt>
    <dgm:pt modelId="{CE4917AF-E430-4FB7-B3DA-7765ADAAB1A7}" type="parTrans" cxnId="{E2A4D9B9-ADBE-429A-AFB1-13E6DFEED7C6}">
      <dgm:prSet/>
      <dgm:spPr/>
      <dgm:t>
        <a:bodyPr/>
        <a:lstStyle/>
        <a:p>
          <a:endParaRPr lang="sl-SI" sz="1400"/>
        </a:p>
      </dgm:t>
    </dgm:pt>
    <dgm:pt modelId="{D16BA942-C78D-4FDC-822D-9A6AD3AD0292}" type="sibTrans" cxnId="{E2A4D9B9-ADBE-429A-AFB1-13E6DFEED7C6}">
      <dgm:prSet/>
      <dgm:spPr/>
      <dgm:t>
        <a:bodyPr/>
        <a:lstStyle/>
        <a:p>
          <a:endParaRPr lang="sl-SI" sz="1400"/>
        </a:p>
      </dgm:t>
    </dgm:pt>
    <dgm:pt modelId="{97FCB5D1-4288-4513-BF66-555C33DFFBC9}" type="pres">
      <dgm:prSet presAssocID="{F40CF64E-11F7-4E13-A187-00E4811ECF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9E7164B1-8204-43C8-B122-CB9DC08342D0}" type="pres">
      <dgm:prSet presAssocID="{F01BDCF7-9E7F-40EE-996A-975B472BD385}" presName="parentText" presStyleLbl="node1" presStyleIdx="0" presStyleCnt="3" custScaleY="132916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56B51DE-C966-4D48-B476-540C2F44D2A5}" type="pres">
      <dgm:prSet presAssocID="{A96A0505-8A9C-42C8-8BCD-499BA6A14321}" presName="spacer" presStyleCnt="0"/>
      <dgm:spPr/>
    </dgm:pt>
    <dgm:pt modelId="{40041549-73E3-4EFF-803D-181A1383C320}" type="pres">
      <dgm:prSet presAssocID="{ACBBBDB0-8155-4A98-B034-22B31C6E59F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E117071-ECE7-46EA-933A-0FB31E2DB251}" type="pres">
      <dgm:prSet presAssocID="{DFAE7543-965F-41AB-A08F-38D3EC4C9086}" presName="spacer" presStyleCnt="0"/>
      <dgm:spPr/>
    </dgm:pt>
    <dgm:pt modelId="{54F0B748-DCE9-429C-9762-556D189D13FB}" type="pres">
      <dgm:prSet presAssocID="{0E8D0879-BC8A-4916-B57F-F4F7575DFE1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DB7B61C3-B4DB-422A-ABF5-5F7DAACB6CEC}" type="presOf" srcId="{F40CF64E-11F7-4E13-A187-00E4811ECF5D}" destId="{97FCB5D1-4288-4513-BF66-555C33DFFBC9}" srcOrd="0" destOrd="0" presId="urn:microsoft.com/office/officeart/2005/8/layout/vList2"/>
    <dgm:cxn modelId="{6E475C73-BBCD-4252-939A-CC2B6A99F18B}" srcId="{F40CF64E-11F7-4E13-A187-00E4811ECF5D}" destId="{ACBBBDB0-8155-4A98-B034-22B31C6E59FA}" srcOrd="1" destOrd="0" parTransId="{98014EEC-928E-4F22-9C2F-3751409FF596}" sibTransId="{DFAE7543-965F-41AB-A08F-38D3EC4C9086}"/>
    <dgm:cxn modelId="{DE3FBEDB-FE20-4BBB-B71B-C5822321F03A}" srcId="{F40CF64E-11F7-4E13-A187-00E4811ECF5D}" destId="{F01BDCF7-9E7F-40EE-996A-975B472BD385}" srcOrd="0" destOrd="0" parTransId="{A84B8E0A-231C-4E05-BDAC-3CEED7EF5CDD}" sibTransId="{A96A0505-8A9C-42C8-8BCD-499BA6A14321}"/>
    <dgm:cxn modelId="{E2A4D9B9-ADBE-429A-AFB1-13E6DFEED7C6}" srcId="{F40CF64E-11F7-4E13-A187-00E4811ECF5D}" destId="{0E8D0879-BC8A-4916-B57F-F4F7575DFE19}" srcOrd="2" destOrd="0" parTransId="{CE4917AF-E430-4FB7-B3DA-7765ADAAB1A7}" sibTransId="{D16BA942-C78D-4FDC-822D-9A6AD3AD0292}"/>
    <dgm:cxn modelId="{0A36E7E7-BD87-470D-B34C-6C10D61DF226}" type="presOf" srcId="{ACBBBDB0-8155-4A98-B034-22B31C6E59FA}" destId="{40041549-73E3-4EFF-803D-181A1383C320}" srcOrd="0" destOrd="0" presId="urn:microsoft.com/office/officeart/2005/8/layout/vList2"/>
    <dgm:cxn modelId="{83D4E109-F61B-4953-8B15-029187D75F99}" type="presOf" srcId="{0E8D0879-BC8A-4916-B57F-F4F7575DFE19}" destId="{54F0B748-DCE9-429C-9762-556D189D13FB}" srcOrd="0" destOrd="0" presId="urn:microsoft.com/office/officeart/2005/8/layout/vList2"/>
    <dgm:cxn modelId="{A113B739-C851-4DEF-9D47-4E4048B8DAA1}" type="presOf" srcId="{F01BDCF7-9E7F-40EE-996A-975B472BD385}" destId="{9E7164B1-8204-43C8-B122-CB9DC08342D0}" srcOrd="0" destOrd="0" presId="urn:microsoft.com/office/officeart/2005/8/layout/vList2"/>
    <dgm:cxn modelId="{D2EBEFEB-0E06-4F26-9CC5-F993CC25C54D}" type="presParOf" srcId="{97FCB5D1-4288-4513-BF66-555C33DFFBC9}" destId="{9E7164B1-8204-43C8-B122-CB9DC08342D0}" srcOrd="0" destOrd="0" presId="urn:microsoft.com/office/officeart/2005/8/layout/vList2"/>
    <dgm:cxn modelId="{44599A32-6B40-49FE-A0A8-A9450DF6E217}" type="presParOf" srcId="{97FCB5D1-4288-4513-BF66-555C33DFFBC9}" destId="{E56B51DE-C966-4D48-B476-540C2F44D2A5}" srcOrd="1" destOrd="0" presId="urn:microsoft.com/office/officeart/2005/8/layout/vList2"/>
    <dgm:cxn modelId="{139D448F-C910-42C1-85BE-2A777D849259}" type="presParOf" srcId="{97FCB5D1-4288-4513-BF66-555C33DFFBC9}" destId="{40041549-73E3-4EFF-803D-181A1383C320}" srcOrd="2" destOrd="0" presId="urn:microsoft.com/office/officeart/2005/8/layout/vList2"/>
    <dgm:cxn modelId="{A460B1D7-1D3E-4524-92D6-0E9AE4940613}" type="presParOf" srcId="{97FCB5D1-4288-4513-BF66-555C33DFFBC9}" destId="{1E117071-ECE7-46EA-933A-0FB31E2DB251}" srcOrd="3" destOrd="0" presId="urn:microsoft.com/office/officeart/2005/8/layout/vList2"/>
    <dgm:cxn modelId="{17FBD222-44E5-4EB4-B444-1B1F9BE64D3F}" type="presParOf" srcId="{97FCB5D1-4288-4513-BF66-555C33DFFBC9}" destId="{54F0B748-DCE9-429C-9762-556D189D13F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07A1B7-5BBE-4D8F-94F3-691DDCCE4D7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78AABE8-897C-4163-8687-7771134C4867}">
      <dgm:prSet phldrT="[Text]" custT="1"/>
      <dgm:spPr/>
      <dgm:t>
        <a:bodyPr/>
        <a:lstStyle/>
        <a:p>
          <a:pPr algn="just"/>
          <a:r>
            <a:rPr lang="sl-SI" sz="1800" b="1" dirty="0" smtClean="0">
              <a:latin typeface="Cambria" panose="02040503050406030204" pitchFamily="18" charset="0"/>
            </a:rPr>
            <a:t>E-obvestilnik</a:t>
          </a:r>
          <a:r>
            <a:rPr lang="sl-SI" sz="1800" dirty="0" smtClean="0">
              <a:latin typeface="Cambria" panose="02040503050406030204" pitchFamily="18" charset="0"/>
            </a:rPr>
            <a:t> se </a:t>
          </a:r>
          <a:r>
            <a:rPr lang="sl-SI" sz="1800" b="1" dirty="0" smtClean="0">
              <a:latin typeface="Cambria" panose="02040503050406030204" pitchFamily="18" charset="0"/>
            </a:rPr>
            <a:t>enkrat na mesec </a:t>
          </a:r>
          <a:r>
            <a:rPr lang="sl-SI" sz="1800" b="0" dirty="0" smtClean="0">
              <a:latin typeface="Cambria" panose="02040503050406030204" pitchFamily="18" charset="0"/>
            </a:rPr>
            <a:t>(predvidoma zadnji teden) pošlje </a:t>
          </a:r>
          <a:r>
            <a:rPr lang="sl-SI" sz="1800" dirty="0" smtClean="0">
              <a:latin typeface="Cambria" panose="02040503050406030204" pitchFamily="18" charset="0"/>
            </a:rPr>
            <a:t>po adremi EKOninj – šolskih ambasadorjev kampanje PZO – in mentorjev. Cilj je neprestano </a:t>
          </a:r>
          <a:r>
            <a:rPr lang="sl-SI" sz="1800" b="1" dirty="0" smtClean="0">
              <a:latin typeface="Cambria" panose="02040503050406030204" pitchFamily="18" charset="0"/>
            </a:rPr>
            <a:t>opomniti na različna področja</a:t>
          </a:r>
          <a:r>
            <a:rPr lang="sl-SI" sz="1800" dirty="0" smtClean="0">
              <a:latin typeface="Cambria" panose="02040503050406030204" pitchFamily="18" charset="0"/>
            </a:rPr>
            <a:t> zmanjševanja </a:t>
          </a:r>
          <a:r>
            <a:rPr lang="sl-SI" sz="1800" dirty="0" err="1" smtClean="0">
              <a:latin typeface="Cambria" panose="02040503050406030204" pitchFamily="18" charset="0"/>
            </a:rPr>
            <a:t>ogljičnega</a:t>
          </a:r>
          <a:r>
            <a:rPr lang="sl-SI" sz="1800" dirty="0" smtClean="0">
              <a:latin typeface="Cambria" panose="02040503050406030204" pitchFamily="18" charset="0"/>
            </a:rPr>
            <a:t> odtisa in spodbuditi, da </a:t>
          </a:r>
          <a:r>
            <a:rPr lang="sl-SI" sz="1800" dirty="0" err="1" smtClean="0">
              <a:latin typeface="Cambria" panose="02040503050406030204" pitchFamily="18" charset="0"/>
            </a:rPr>
            <a:t>EKOninje</a:t>
          </a:r>
          <a:r>
            <a:rPr lang="sl-SI" sz="1800" dirty="0" smtClean="0">
              <a:latin typeface="Cambria" panose="02040503050406030204" pitchFamily="18" charset="0"/>
            </a:rPr>
            <a:t> na šolah aktivnosti izvedejo prav na vseh. </a:t>
          </a:r>
          <a:endParaRPr lang="en-GB" sz="1800" b="1" dirty="0">
            <a:latin typeface="Cambria" panose="02040503050406030204" pitchFamily="18" charset="0"/>
          </a:endParaRPr>
        </a:p>
      </dgm:t>
    </dgm:pt>
    <dgm:pt modelId="{62FBCB67-AEE4-4CB1-91B4-FB625E926AD6}" type="parTrans" cxnId="{9471BD5B-167A-4F84-BF28-38A23C39EDC9}">
      <dgm:prSet/>
      <dgm:spPr/>
      <dgm:t>
        <a:bodyPr/>
        <a:lstStyle/>
        <a:p>
          <a:endParaRPr lang="en-GB"/>
        </a:p>
      </dgm:t>
    </dgm:pt>
    <dgm:pt modelId="{1741C2D8-079F-42CE-BE20-5800C311C2AC}" type="sibTrans" cxnId="{9471BD5B-167A-4F84-BF28-38A23C39EDC9}">
      <dgm:prSet/>
      <dgm:spPr/>
      <dgm:t>
        <a:bodyPr/>
        <a:lstStyle/>
        <a:p>
          <a:endParaRPr lang="en-GB"/>
        </a:p>
      </dgm:t>
    </dgm:pt>
    <dgm:pt modelId="{14D5A3DE-39D0-4F7A-8D6A-712254F57FAA}">
      <dgm:prSet phldrT="[Text]" custT="1"/>
      <dgm:spPr>
        <a:solidFill>
          <a:srgbClr val="E0BE4A"/>
        </a:solidFill>
      </dgm:spPr>
      <dgm:t>
        <a:bodyPr/>
        <a:lstStyle/>
        <a:p>
          <a:pPr marL="57150" indent="0" algn="just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sl-SI" sz="1800" dirty="0" smtClean="0">
              <a:latin typeface="Cambria" panose="02040503050406030204" pitchFamily="18" charset="0"/>
            </a:rPr>
            <a:t>Poleg izpostavitve teme za prihodnji mesec je v </a:t>
          </a:r>
          <a:r>
            <a:rPr lang="sl-SI" sz="1800" b="1" dirty="0" smtClean="0">
              <a:latin typeface="Cambria" panose="02040503050406030204" pitchFamily="18" charset="0"/>
            </a:rPr>
            <a:t>e-</a:t>
          </a:r>
          <a:r>
            <a:rPr lang="sl-SI" sz="1800" b="1" dirty="0" err="1" smtClean="0">
              <a:latin typeface="Cambria" panose="02040503050406030204" pitchFamily="18" charset="0"/>
            </a:rPr>
            <a:t>obvestilnik</a:t>
          </a:r>
          <a:r>
            <a:rPr lang="sl-SI" sz="1800" b="1" dirty="0" smtClean="0">
              <a:latin typeface="Cambria" panose="02040503050406030204" pitchFamily="18" charset="0"/>
            </a:rPr>
            <a:t> vključena tudi povezava na FB, </a:t>
          </a:r>
          <a:r>
            <a:rPr lang="sl-SI" sz="1800" dirty="0" smtClean="0">
              <a:latin typeface="Cambria" panose="02040503050406030204" pitchFamily="18" charset="0"/>
            </a:rPr>
            <a:t>kjer so objavljeni najbolj zanimivi prispevki preteklega meseca ter </a:t>
          </a:r>
          <a:r>
            <a:rPr lang="sl-SI" sz="1800" b="1" dirty="0" smtClean="0">
              <a:latin typeface="Cambria" panose="02040503050406030204" pitchFamily="18" charset="0"/>
            </a:rPr>
            <a:t>zanimive informacije </a:t>
          </a:r>
          <a:r>
            <a:rPr lang="sl-SI" sz="1800" dirty="0" smtClean="0">
              <a:latin typeface="Cambria" panose="02040503050406030204" pitchFamily="18" charset="0"/>
            </a:rPr>
            <a:t>o trenutnem poteku kampanje oziroma zmanjševanju </a:t>
          </a:r>
          <a:r>
            <a:rPr lang="sl-SI" sz="1800" dirty="0" err="1" smtClean="0">
              <a:latin typeface="Cambria" panose="02040503050406030204" pitchFamily="18" charset="0"/>
            </a:rPr>
            <a:t>ogljičnega</a:t>
          </a:r>
          <a:r>
            <a:rPr lang="sl-SI" sz="1800" dirty="0" smtClean="0">
              <a:latin typeface="Cambria" panose="02040503050406030204" pitchFamily="18" charset="0"/>
            </a:rPr>
            <a:t> odtisa nasploh (npr. okoljski dnevi v tistem mesecu).  </a:t>
          </a:r>
          <a:endParaRPr lang="en-GB" sz="1800" dirty="0">
            <a:latin typeface="Cambria" panose="02040503050406030204" pitchFamily="18" charset="0"/>
          </a:endParaRPr>
        </a:p>
      </dgm:t>
    </dgm:pt>
    <dgm:pt modelId="{9E95989D-51A8-4459-AC2E-9D867FBC009A}" type="sibTrans" cxnId="{E7BB21D2-591C-44F6-A0D9-6AD3E14132A3}">
      <dgm:prSet/>
      <dgm:spPr/>
      <dgm:t>
        <a:bodyPr/>
        <a:lstStyle/>
        <a:p>
          <a:endParaRPr lang="en-GB"/>
        </a:p>
      </dgm:t>
    </dgm:pt>
    <dgm:pt modelId="{30A868C2-E45C-4550-AADB-AF11C052AC70}" type="parTrans" cxnId="{E7BB21D2-591C-44F6-A0D9-6AD3E14132A3}">
      <dgm:prSet/>
      <dgm:spPr/>
      <dgm:t>
        <a:bodyPr/>
        <a:lstStyle/>
        <a:p>
          <a:endParaRPr lang="en-GB"/>
        </a:p>
      </dgm:t>
    </dgm:pt>
    <dgm:pt modelId="{1B534DB6-F98C-44E0-B9BE-6F5211716357}" type="pres">
      <dgm:prSet presAssocID="{2B07A1B7-5BBE-4D8F-94F3-691DDCCE4D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C86727A-F7BA-43A6-8362-599B36C9D7A9}" type="pres">
      <dgm:prSet presAssocID="{478AABE8-897C-4163-8687-7771134C4867}" presName="parentText" presStyleLbl="node1" presStyleIdx="0" presStyleCnt="2" custScaleY="120760" custLinFactY="-1023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117318-BD84-47B4-900F-96C2BBA65CB3}" type="pres">
      <dgm:prSet presAssocID="{1741C2D8-079F-42CE-BE20-5800C311C2AC}" presName="spacer" presStyleCnt="0"/>
      <dgm:spPr/>
    </dgm:pt>
    <dgm:pt modelId="{18151AF1-354D-405E-8C05-D89C92E037FF}" type="pres">
      <dgm:prSet presAssocID="{14D5A3DE-39D0-4F7A-8D6A-712254F57FAA}" presName="parentText" presStyleLbl="node1" presStyleIdx="1" presStyleCnt="2" custScaleY="11981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02F556E-EF18-4412-B475-40D266A2445C}" type="presOf" srcId="{478AABE8-897C-4163-8687-7771134C4867}" destId="{6C86727A-F7BA-43A6-8362-599B36C9D7A9}" srcOrd="0" destOrd="0" presId="urn:microsoft.com/office/officeart/2005/8/layout/vList2"/>
    <dgm:cxn modelId="{E7BB21D2-591C-44F6-A0D9-6AD3E14132A3}" srcId="{2B07A1B7-5BBE-4D8F-94F3-691DDCCE4D79}" destId="{14D5A3DE-39D0-4F7A-8D6A-712254F57FAA}" srcOrd="1" destOrd="0" parTransId="{30A868C2-E45C-4550-AADB-AF11C052AC70}" sibTransId="{9E95989D-51A8-4459-AC2E-9D867FBC009A}"/>
    <dgm:cxn modelId="{4DC69FE7-91FB-473B-AE80-F217DCFD88E7}" type="presOf" srcId="{14D5A3DE-39D0-4F7A-8D6A-712254F57FAA}" destId="{18151AF1-354D-405E-8C05-D89C92E037FF}" srcOrd="0" destOrd="0" presId="urn:microsoft.com/office/officeart/2005/8/layout/vList2"/>
    <dgm:cxn modelId="{9471BD5B-167A-4F84-BF28-38A23C39EDC9}" srcId="{2B07A1B7-5BBE-4D8F-94F3-691DDCCE4D79}" destId="{478AABE8-897C-4163-8687-7771134C4867}" srcOrd="0" destOrd="0" parTransId="{62FBCB67-AEE4-4CB1-91B4-FB625E926AD6}" sibTransId="{1741C2D8-079F-42CE-BE20-5800C311C2AC}"/>
    <dgm:cxn modelId="{7F411BBA-BA0C-4723-AC04-EE9F6F59FF09}" type="presOf" srcId="{2B07A1B7-5BBE-4D8F-94F3-691DDCCE4D79}" destId="{1B534DB6-F98C-44E0-B9BE-6F5211716357}" srcOrd="0" destOrd="0" presId="urn:microsoft.com/office/officeart/2005/8/layout/vList2"/>
    <dgm:cxn modelId="{AE5AAD4E-55CE-46DF-9C53-D378A95E3284}" type="presParOf" srcId="{1B534DB6-F98C-44E0-B9BE-6F5211716357}" destId="{6C86727A-F7BA-43A6-8362-599B36C9D7A9}" srcOrd="0" destOrd="0" presId="urn:microsoft.com/office/officeart/2005/8/layout/vList2"/>
    <dgm:cxn modelId="{1F578983-A1DD-46D5-948A-94CA76596A68}" type="presParOf" srcId="{1B534DB6-F98C-44E0-B9BE-6F5211716357}" destId="{AA117318-BD84-47B4-900F-96C2BBA65CB3}" srcOrd="1" destOrd="0" presId="urn:microsoft.com/office/officeart/2005/8/layout/vList2"/>
    <dgm:cxn modelId="{A02D8310-D581-41D6-A3DD-7798DAC94405}" type="presParOf" srcId="{1B534DB6-F98C-44E0-B9BE-6F5211716357}" destId="{18151AF1-354D-405E-8C05-D89C92E037F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9F3B61D-0ACA-47BF-AC70-0BB1B4926C3A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7E7694B0-C32D-473F-B49C-51E27C3F47E3}">
      <dgm:prSet phldrT="[besedilo]" custT="1"/>
      <dgm:spPr>
        <a:solidFill>
          <a:srgbClr val="D85421">
            <a:alpha val="89804"/>
          </a:srgbClr>
        </a:solidFill>
      </dgm:spPr>
      <dgm:t>
        <a:bodyPr/>
        <a:lstStyle/>
        <a:p>
          <a:r>
            <a:rPr lang="sl-SI" sz="1200" b="1" dirty="0" smtClean="0">
              <a:latin typeface="Cambria" panose="02040503050406030204" pitchFamily="18" charset="0"/>
            </a:rPr>
            <a:t>September: Širi okolju prijazno ravnanje</a:t>
          </a:r>
          <a:endParaRPr lang="en-GB" sz="1200" dirty="0">
            <a:latin typeface="Cambria" panose="02040503050406030204" pitchFamily="18" charset="0"/>
          </a:endParaRPr>
        </a:p>
      </dgm:t>
    </dgm:pt>
    <dgm:pt modelId="{F7A07431-FEEC-4110-A252-66B55E9B1E9D}" type="parTrans" cxnId="{460245B7-823D-4572-8723-931EDC1B8063}">
      <dgm:prSet/>
      <dgm:spPr/>
      <dgm:t>
        <a:bodyPr/>
        <a:lstStyle/>
        <a:p>
          <a:endParaRPr lang="en-GB"/>
        </a:p>
      </dgm:t>
    </dgm:pt>
    <dgm:pt modelId="{47A75D06-589A-4712-86BD-8C1AEF5C1EAB}" type="sibTrans" cxnId="{460245B7-823D-4572-8723-931EDC1B8063}">
      <dgm:prSet/>
      <dgm:spPr/>
      <dgm:t>
        <a:bodyPr/>
        <a:lstStyle/>
        <a:p>
          <a:endParaRPr lang="en-GB"/>
        </a:p>
      </dgm:t>
    </dgm:pt>
    <dgm:pt modelId="{C9610175-3E84-42D2-8670-B33D42184CAB}">
      <dgm:prSet custT="1"/>
      <dgm:spPr>
        <a:solidFill>
          <a:srgbClr val="009199">
            <a:alpha val="89804"/>
          </a:srgbClr>
        </a:solidFill>
      </dgm:spPr>
      <dgm:t>
        <a:bodyPr/>
        <a:lstStyle/>
        <a:p>
          <a:r>
            <a:rPr lang="sl-SI" sz="1200" b="1" dirty="0" smtClean="0">
              <a:latin typeface="Cambria" panose="02040503050406030204" pitchFamily="18" charset="0"/>
            </a:rPr>
            <a:t>Oktober: Varčuj s papirjem</a:t>
          </a:r>
          <a:endParaRPr lang="en-GB" sz="1200" dirty="0">
            <a:latin typeface="Cambria" panose="02040503050406030204" pitchFamily="18" charset="0"/>
          </a:endParaRPr>
        </a:p>
      </dgm:t>
    </dgm:pt>
    <dgm:pt modelId="{2A21E222-B6D3-4721-A3E2-55ED28C75420}" type="parTrans" cxnId="{ABC11CA6-45C6-488A-B590-B7063E0C82D9}">
      <dgm:prSet/>
      <dgm:spPr/>
      <dgm:t>
        <a:bodyPr/>
        <a:lstStyle/>
        <a:p>
          <a:endParaRPr lang="en-GB"/>
        </a:p>
      </dgm:t>
    </dgm:pt>
    <dgm:pt modelId="{B82162FC-ECF8-4825-B68B-A43FC57B4785}" type="sibTrans" cxnId="{ABC11CA6-45C6-488A-B590-B7063E0C82D9}">
      <dgm:prSet/>
      <dgm:spPr/>
      <dgm:t>
        <a:bodyPr/>
        <a:lstStyle/>
        <a:p>
          <a:endParaRPr lang="en-GB"/>
        </a:p>
      </dgm:t>
    </dgm:pt>
    <dgm:pt modelId="{3BA015F8-27E3-4571-BE4F-5680775F0D31}">
      <dgm:prSet custT="1"/>
      <dgm:spPr>
        <a:solidFill>
          <a:srgbClr val="E0BE4A">
            <a:alpha val="89804"/>
          </a:srgbClr>
        </a:solidFill>
      </dgm:spPr>
      <dgm:t>
        <a:bodyPr/>
        <a:lstStyle/>
        <a:p>
          <a:r>
            <a:rPr lang="sl-SI" sz="1200" b="1" dirty="0" smtClean="0">
              <a:latin typeface="Cambria" panose="02040503050406030204" pitchFamily="18" charset="0"/>
            </a:rPr>
            <a:t>November: Recikliraj</a:t>
          </a:r>
          <a:endParaRPr lang="en-GB" sz="1200" dirty="0">
            <a:latin typeface="Cambria" panose="02040503050406030204" pitchFamily="18" charset="0"/>
          </a:endParaRPr>
        </a:p>
      </dgm:t>
    </dgm:pt>
    <dgm:pt modelId="{79C76D9B-83B1-40F5-8453-055ED04D4D32}" type="parTrans" cxnId="{7906E98D-4FEB-45F2-9908-8D3ACD0E597B}">
      <dgm:prSet/>
      <dgm:spPr/>
      <dgm:t>
        <a:bodyPr/>
        <a:lstStyle/>
        <a:p>
          <a:endParaRPr lang="en-GB"/>
        </a:p>
      </dgm:t>
    </dgm:pt>
    <dgm:pt modelId="{A64B9173-D0AC-4CEA-985D-03040785F2B1}" type="sibTrans" cxnId="{7906E98D-4FEB-45F2-9908-8D3ACD0E597B}">
      <dgm:prSet/>
      <dgm:spPr/>
      <dgm:t>
        <a:bodyPr/>
        <a:lstStyle/>
        <a:p>
          <a:endParaRPr lang="en-GB"/>
        </a:p>
      </dgm:t>
    </dgm:pt>
    <dgm:pt modelId="{82FC40A7-342E-4780-91AD-D385BF37B26C}">
      <dgm:prSet custT="1"/>
      <dgm:spPr>
        <a:solidFill>
          <a:srgbClr val="557221">
            <a:alpha val="89804"/>
          </a:srgbClr>
        </a:solidFill>
      </dgm:spPr>
      <dgm:t>
        <a:bodyPr/>
        <a:lstStyle/>
        <a:p>
          <a:r>
            <a:rPr lang="sl-SI" sz="1200" b="1" dirty="0" smtClean="0">
              <a:latin typeface="Cambria" panose="02040503050406030204" pitchFamily="18" charset="0"/>
            </a:rPr>
            <a:t>December: Kupuj in obdaruj zeleno</a:t>
          </a:r>
          <a:endParaRPr lang="en-GB" sz="1200" dirty="0">
            <a:latin typeface="Cambria" panose="02040503050406030204" pitchFamily="18" charset="0"/>
          </a:endParaRPr>
        </a:p>
      </dgm:t>
    </dgm:pt>
    <dgm:pt modelId="{DA97863C-28D0-4007-9D4B-C5D345FC8644}" type="parTrans" cxnId="{355EF59E-A93B-4CEC-8500-D439B457183C}">
      <dgm:prSet/>
      <dgm:spPr/>
      <dgm:t>
        <a:bodyPr/>
        <a:lstStyle/>
        <a:p>
          <a:endParaRPr lang="en-GB"/>
        </a:p>
      </dgm:t>
    </dgm:pt>
    <dgm:pt modelId="{AF751C44-C2CF-4F4C-8480-2BB661531042}" type="sibTrans" cxnId="{355EF59E-A93B-4CEC-8500-D439B457183C}">
      <dgm:prSet/>
      <dgm:spPr/>
      <dgm:t>
        <a:bodyPr/>
        <a:lstStyle/>
        <a:p>
          <a:endParaRPr lang="en-GB"/>
        </a:p>
      </dgm:t>
    </dgm:pt>
    <dgm:pt modelId="{35476F82-1885-4FB9-9497-AF3F9C4D88B1}">
      <dgm:prSet custT="1"/>
      <dgm:spPr>
        <a:solidFill>
          <a:srgbClr val="71685A">
            <a:alpha val="89804"/>
          </a:srgbClr>
        </a:solidFill>
      </dgm:spPr>
      <dgm:t>
        <a:bodyPr/>
        <a:lstStyle/>
        <a:p>
          <a:r>
            <a:rPr lang="sl-SI" sz="1200" b="1" dirty="0" smtClean="0">
              <a:latin typeface="Cambria" panose="02040503050406030204" pitchFamily="18" charset="0"/>
            </a:rPr>
            <a:t>Januar: Varčuj pri ogrevanju</a:t>
          </a:r>
          <a:endParaRPr lang="en-GB" sz="1200" dirty="0">
            <a:latin typeface="Cambria" panose="02040503050406030204" pitchFamily="18" charset="0"/>
          </a:endParaRPr>
        </a:p>
      </dgm:t>
    </dgm:pt>
    <dgm:pt modelId="{6AE08F60-2FBE-4101-AFFE-B59185A0C4C2}" type="parTrans" cxnId="{41DA3549-ED69-47C6-88D7-557AD60342A1}">
      <dgm:prSet/>
      <dgm:spPr/>
      <dgm:t>
        <a:bodyPr/>
        <a:lstStyle/>
        <a:p>
          <a:endParaRPr lang="en-GB"/>
        </a:p>
      </dgm:t>
    </dgm:pt>
    <dgm:pt modelId="{E544609B-B97E-456C-816C-24FCE41063E0}" type="sibTrans" cxnId="{41DA3549-ED69-47C6-88D7-557AD60342A1}">
      <dgm:prSet/>
      <dgm:spPr/>
      <dgm:t>
        <a:bodyPr/>
        <a:lstStyle/>
        <a:p>
          <a:endParaRPr lang="en-GB"/>
        </a:p>
      </dgm:t>
    </dgm:pt>
    <dgm:pt modelId="{D1A632B7-CA59-476A-96D8-5EC49E766344}">
      <dgm:prSet custT="1"/>
      <dgm:spPr>
        <a:solidFill>
          <a:srgbClr val="D85421">
            <a:alpha val="89804"/>
          </a:srgbClr>
        </a:solidFill>
      </dgm:spPr>
      <dgm:t>
        <a:bodyPr/>
        <a:lstStyle/>
        <a:p>
          <a:r>
            <a:rPr lang="sl-SI" sz="1200" b="1" dirty="0" smtClean="0">
              <a:latin typeface="Cambria" panose="02040503050406030204" pitchFamily="18" charset="0"/>
            </a:rPr>
            <a:t>Februar: Varčuj z energijo</a:t>
          </a:r>
          <a:endParaRPr lang="en-GB" sz="1200" dirty="0">
            <a:latin typeface="Cambria" panose="02040503050406030204" pitchFamily="18" charset="0"/>
          </a:endParaRPr>
        </a:p>
      </dgm:t>
    </dgm:pt>
    <dgm:pt modelId="{BC9CDDEE-1591-4CCE-8E8B-4B3800D5E159}" type="parTrans" cxnId="{C900B849-6BDB-448D-8B2F-6A571FE6D278}">
      <dgm:prSet/>
      <dgm:spPr/>
      <dgm:t>
        <a:bodyPr/>
        <a:lstStyle/>
        <a:p>
          <a:endParaRPr lang="en-GB"/>
        </a:p>
      </dgm:t>
    </dgm:pt>
    <dgm:pt modelId="{609F44CC-0448-4C50-B096-5EDF13F20E2F}" type="sibTrans" cxnId="{C900B849-6BDB-448D-8B2F-6A571FE6D278}">
      <dgm:prSet/>
      <dgm:spPr/>
      <dgm:t>
        <a:bodyPr/>
        <a:lstStyle/>
        <a:p>
          <a:endParaRPr lang="en-GB"/>
        </a:p>
      </dgm:t>
    </dgm:pt>
    <dgm:pt modelId="{2F9A68B2-84CF-4953-A3DF-80E884BC76AD}">
      <dgm:prSet custT="1"/>
      <dgm:spPr>
        <a:solidFill>
          <a:srgbClr val="009199">
            <a:alpha val="89804"/>
          </a:srgbClr>
        </a:solidFill>
      </dgm:spPr>
      <dgm:t>
        <a:bodyPr/>
        <a:lstStyle/>
        <a:p>
          <a:r>
            <a:rPr lang="sl-SI" sz="1200" b="1" dirty="0" smtClean="0">
              <a:latin typeface="Cambria" panose="02040503050406030204" pitchFamily="18" charset="0"/>
            </a:rPr>
            <a:t>Marec:</a:t>
          </a:r>
          <a:r>
            <a:rPr lang="sl-SI" sz="1200" dirty="0" smtClean="0">
              <a:latin typeface="Cambria" panose="02040503050406030204" pitchFamily="18" charset="0"/>
            </a:rPr>
            <a:t> </a:t>
          </a:r>
          <a:r>
            <a:rPr lang="sl-SI" sz="1200" b="1" dirty="0" smtClean="0">
              <a:latin typeface="Cambria" panose="02040503050406030204" pitchFamily="18" charset="0"/>
            </a:rPr>
            <a:t>Posadi rastlino</a:t>
          </a:r>
          <a:endParaRPr lang="en-GB" sz="1200" dirty="0">
            <a:latin typeface="Cambria" panose="02040503050406030204" pitchFamily="18" charset="0"/>
          </a:endParaRPr>
        </a:p>
      </dgm:t>
    </dgm:pt>
    <dgm:pt modelId="{2BD21C61-6548-42B4-AFA5-97E29359AA4A}" type="parTrans" cxnId="{08024A98-552A-4550-B7AA-8BC706C17F9A}">
      <dgm:prSet/>
      <dgm:spPr/>
      <dgm:t>
        <a:bodyPr/>
        <a:lstStyle/>
        <a:p>
          <a:endParaRPr lang="en-GB"/>
        </a:p>
      </dgm:t>
    </dgm:pt>
    <dgm:pt modelId="{70735DA3-F6F0-4103-82EF-AACBB85EE7CD}" type="sibTrans" cxnId="{08024A98-552A-4550-B7AA-8BC706C17F9A}">
      <dgm:prSet/>
      <dgm:spPr/>
      <dgm:t>
        <a:bodyPr/>
        <a:lstStyle/>
        <a:p>
          <a:endParaRPr lang="en-GB"/>
        </a:p>
      </dgm:t>
    </dgm:pt>
    <dgm:pt modelId="{94DD521A-3C28-4464-B432-6077E8DD8E23}">
      <dgm:prSet custT="1"/>
      <dgm:spPr>
        <a:solidFill>
          <a:srgbClr val="E0BE4A">
            <a:alpha val="89804"/>
          </a:srgbClr>
        </a:solidFill>
      </dgm:spPr>
      <dgm:t>
        <a:bodyPr/>
        <a:lstStyle/>
        <a:p>
          <a:r>
            <a:rPr lang="sl-SI" sz="1200" b="1" dirty="0" smtClean="0">
              <a:latin typeface="Cambria" panose="02040503050406030204" pitchFamily="18" charset="0"/>
            </a:rPr>
            <a:t>April: Ločevanje odpadkov</a:t>
          </a:r>
          <a:endParaRPr lang="en-GB" sz="1200" dirty="0">
            <a:latin typeface="Cambria" panose="02040503050406030204" pitchFamily="18" charset="0"/>
          </a:endParaRPr>
        </a:p>
      </dgm:t>
    </dgm:pt>
    <dgm:pt modelId="{0C8D1499-849F-4544-AA90-A2463DA4D7D9}" type="parTrans" cxnId="{254D4E7A-5DB5-41AF-A77D-C87CBA339D3E}">
      <dgm:prSet/>
      <dgm:spPr/>
      <dgm:t>
        <a:bodyPr/>
        <a:lstStyle/>
        <a:p>
          <a:endParaRPr lang="en-GB"/>
        </a:p>
      </dgm:t>
    </dgm:pt>
    <dgm:pt modelId="{506F2235-EF4A-4C91-9783-82D5FEFFE6E2}" type="sibTrans" cxnId="{254D4E7A-5DB5-41AF-A77D-C87CBA339D3E}">
      <dgm:prSet/>
      <dgm:spPr/>
      <dgm:t>
        <a:bodyPr/>
        <a:lstStyle/>
        <a:p>
          <a:endParaRPr lang="en-GB"/>
        </a:p>
      </dgm:t>
    </dgm:pt>
    <dgm:pt modelId="{92A03B23-EF74-452A-8FB1-FD29A94730E4}">
      <dgm:prSet custT="1"/>
      <dgm:spPr>
        <a:solidFill>
          <a:srgbClr val="557221">
            <a:alpha val="89804"/>
          </a:srgbClr>
        </a:solidFill>
      </dgm:spPr>
      <dgm:t>
        <a:bodyPr/>
        <a:lstStyle/>
        <a:p>
          <a:r>
            <a:rPr lang="sl-SI" sz="1200" b="1" dirty="0" smtClean="0">
              <a:latin typeface="Cambria" panose="02040503050406030204" pitchFamily="18" charset="0"/>
            </a:rPr>
            <a:t>Maj</a:t>
          </a:r>
          <a:r>
            <a:rPr lang="sl-SI" sz="1200" dirty="0" smtClean="0">
              <a:latin typeface="Cambria" panose="02040503050406030204" pitchFamily="18" charset="0"/>
            </a:rPr>
            <a:t>: </a:t>
          </a:r>
          <a:r>
            <a:rPr lang="sl-SI" sz="1200" b="1" dirty="0" smtClean="0">
              <a:latin typeface="Cambria" panose="02040503050406030204" pitchFamily="18" charset="0"/>
            </a:rPr>
            <a:t>Zmanjšaj delež odpadne hrane</a:t>
          </a:r>
          <a:endParaRPr lang="en-GB" sz="1200" dirty="0">
            <a:latin typeface="Cambria" panose="02040503050406030204" pitchFamily="18" charset="0"/>
          </a:endParaRPr>
        </a:p>
      </dgm:t>
    </dgm:pt>
    <dgm:pt modelId="{4403C219-B358-440C-8DD1-7B0E968C3C65}" type="parTrans" cxnId="{40162DB1-2BFD-41FF-92DD-A6D656AEA8FB}">
      <dgm:prSet/>
      <dgm:spPr/>
      <dgm:t>
        <a:bodyPr/>
        <a:lstStyle/>
        <a:p>
          <a:endParaRPr lang="en-GB"/>
        </a:p>
      </dgm:t>
    </dgm:pt>
    <dgm:pt modelId="{16F51855-AE7B-47F2-92B1-F02293ECCC5A}" type="sibTrans" cxnId="{40162DB1-2BFD-41FF-92DD-A6D656AEA8FB}">
      <dgm:prSet/>
      <dgm:spPr/>
      <dgm:t>
        <a:bodyPr/>
        <a:lstStyle/>
        <a:p>
          <a:endParaRPr lang="en-GB"/>
        </a:p>
      </dgm:t>
    </dgm:pt>
    <dgm:pt modelId="{B820252D-59EE-494D-8F30-BE297EC8A607}">
      <dgm:prSet custT="1"/>
      <dgm:spPr>
        <a:solidFill>
          <a:srgbClr val="71685A">
            <a:alpha val="89804"/>
          </a:srgbClr>
        </a:solidFill>
      </dgm:spPr>
      <dgm:t>
        <a:bodyPr/>
        <a:lstStyle/>
        <a:p>
          <a:r>
            <a:rPr lang="sl-SI" sz="1200" b="1" dirty="0" smtClean="0">
              <a:latin typeface="Cambria" panose="02040503050406030204" pitchFamily="18" charset="0"/>
            </a:rPr>
            <a:t>Junij: Okolju prijazno premagaj vročino</a:t>
          </a:r>
          <a:endParaRPr lang="en-GB" sz="1200" dirty="0">
            <a:latin typeface="Cambria" panose="02040503050406030204" pitchFamily="18" charset="0"/>
          </a:endParaRPr>
        </a:p>
      </dgm:t>
    </dgm:pt>
    <dgm:pt modelId="{CE048890-6FAD-42FC-AA97-07B0CE41E2C7}" type="parTrans" cxnId="{A2C020D2-CC08-48DA-9EE8-E3022CF7FA57}">
      <dgm:prSet/>
      <dgm:spPr/>
      <dgm:t>
        <a:bodyPr/>
        <a:lstStyle/>
        <a:p>
          <a:endParaRPr lang="en-GB"/>
        </a:p>
      </dgm:t>
    </dgm:pt>
    <dgm:pt modelId="{A7075CFE-44B9-4E84-8F61-3F3001534460}" type="sibTrans" cxnId="{A2C020D2-CC08-48DA-9EE8-E3022CF7FA57}">
      <dgm:prSet/>
      <dgm:spPr/>
      <dgm:t>
        <a:bodyPr/>
        <a:lstStyle/>
        <a:p>
          <a:endParaRPr lang="en-GB"/>
        </a:p>
      </dgm:t>
    </dgm:pt>
    <dgm:pt modelId="{0E588E52-46D3-4D85-BA46-7D69EA1AE991}">
      <dgm:prSet phldrT="[besedilo]" custT="1"/>
      <dgm:spPr/>
      <dgm:t>
        <a:bodyPr/>
        <a:lstStyle/>
        <a:p>
          <a:r>
            <a:rPr lang="sl-SI" sz="1200" dirty="0" smtClean="0">
              <a:latin typeface="Cambria" panose="02040503050406030204" pitchFamily="18" charset="0"/>
            </a:rPr>
            <a:t>Začetek šole. Cilj je spodbuditi sošolce, starše, dedke, babice naj ravnajo okolju prijazno. Fotoaparat v roke in posnemite okoljske aktivnosti, denimo ločevanje odpadkov. </a:t>
          </a:r>
          <a:endParaRPr lang="en-GB" sz="1200" dirty="0">
            <a:latin typeface="Cambria" panose="02040503050406030204" pitchFamily="18" charset="0"/>
          </a:endParaRPr>
        </a:p>
      </dgm:t>
    </dgm:pt>
    <dgm:pt modelId="{A26BB00A-CD4E-4F86-B691-ADB8AA746BEC}" type="parTrans" cxnId="{1F081351-6031-4F30-8600-538FEDB784A0}">
      <dgm:prSet/>
      <dgm:spPr/>
      <dgm:t>
        <a:bodyPr/>
        <a:lstStyle/>
        <a:p>
          <a:endParaRPr lang="en-GB"/>
        </a:p>
      </dgm:t>
    </dgm:pt>
    <dgm:pt modelId="{1E31F04D-8D40-4602-A7BC-277646E92BD3}" type="sibTrans" cxnId="{1F081351-6031-4F30-8600-538FEDB784A0}">
      <dgm:prSet/>
      <dgm:spPr/>
      <dgm:t>
        <a:bodyPr/>
        <a:lstStyle/>
        <a:p>
          <a:endParaRPr lang="en-GB"/>
        </a:p>
      </dgm:t>
    </dgm:pt>
    <dgm:pt modelId="{134F7EF8-311B-4752-A1AE-9DECCDD5137B}">
      <dgm:prSet custT="1"/>
      <dgm:spPr/>
      <dgm:t>
        <a:bodyPr/>
        <a:lstStyle/>
        <a:p>
          <a:r>
            <a:rPr lang="sl-SI" sz="1200" dirty="0" smtClean="0">
              <a:latin typeface="Cambria" panose="02040503050406030204" pitchFamily="18" charset="0"/>
            </a:rPr>
            <a:t>Šola postane bolj aktualna, začenjajo se prvi testi. Varčujete lahko s papirjem, tiskate dvostransko, uporabite tablice, postavite zbiralnike papirja, zasadite drevesa itd. </a:t>
          </a:r>
          <a:endParaRPr lang="en-GB" sz="1200" dirty="0">
            <a:latin typeface="Cambria" panose="02040503050406030204" pitchFamily="18" charset="0"/>
          </a:endParaRPr>
        </a:p>
      </dgm:t>
    </dgm:pt>
    <dgm:pt modelId="{CCD454BC-1498-4786-93B5-5B2CFD9CB1D6}" type="parTrans" cxnId="{63045474-87B9-4BE8-BE0F-1FC966D30CE0}">
      <dgm:prSet/>
      <dgm:spPr/>
      <dgm:t>
        <a:bodyPr/>
        <a:lstStyle/>
        <a:p>
          <a:endParaRPr lang="en-GB"/>
        </a:p>
      </dgm:t>
    </dgm:pt>
    <dgm:pt modelId="{633A7BCE-0861-48E0-8858-5443CB888307}" type="sibTrans" cxnId="{63045474-87B9-4BE8-BE0F-1FC966D30CE0}">
      <dgm:prSet/>
      <dgm:spPr/>
      <dgm:t>
        <a:bodyPr/>
        <a:lstStyle/>
        <a:p>
          <a:endParaRPr lang="en-GB"/>
        </a:p>
      </dgm:t>
    </dgm:pt>
    <dgm:pt modelId="{DDBB1CAE-6965-4310-A830-7A1FAA794460}">
      <dgm:prSet custT="1"/>
      <dgm:spPr/>
      <dgm:t>
        <a:bodyPr/>
        <a:lstStyle/>
        <a:p>
          <a:r>
            <a:rPr lang="sl-SI" sz="1200" dirty="0" smtClean="0">
              <a:latin typeface="Cambria" panose="02040503050406030204" pitchFamily="18" charset="0"/>
            </a:rPr>
            <a:t>Fotografirajte rešitve kako ponovno/drugače uporabiti stara oblačila, kozarce, papir itd.</a:t>
          </a:r>
          <a:endParaRPr lang="en-GB" sz="1200" dirty="0">
            <a:latin typeface="Cambria" panose="02040503050406030204" pitchFamily="18" charset="0"/>
          </a:endParaRPr>
        </a:p>
      </dgm:t>
    </dgm:pt>
    <dgm:pt modelId="{22503717-BAD2-4AF0-983F-158592845430}" type="parTrans" cxnId="{4B506DCB-6F48-413D-92D4-976B283EA0A6}">
      <dgm:prSet/>
      <dgm:spPr/>
      <dgm:t>
        <a:bodyPr/>
        <a:lstStyle/>
        <a:p>
          <a:endParaRPr lang="en-GB"/>
        </a:p>
      </dgm:t>
    </dgm:pt>
    <dgm:pt modelId="{38F7019F-1614-4EEF-93F8-DB7FCD67BD1C}" type="sibTrans" cxnId="{4B506DCB-6F48-413D-92D4-976B283EA0A6}">
      <dgm:prSet/>
      <dgm:spPr/>
      <dgm:t>
        <a:bodyPr/>
        <a:lstStyle/>
        <a:p>
          <a:endParaRPr lang="en-GB"/>
        </a:p>
      </dgm:t>
    </dgm:pt>
    <dgm:pt modelId="{11D0EBFE-44E4-4E5A-A601-543B70B87DEA}">
      <dgm:prSet custT="1"/>
      <dgm:spPr/>
      <dgm:t>
        <a:bodyPr/>
        <a:lstStyle/>
        <a:p>
          <a:r>
            <a:rPr lang="sl-SI" sz="1200" dirty="0" smtClean="0">
              <a:latin typeface="Cambria" panose="02040503050406030204" pitchFamily="18" charset="0"/>
            </a:rPr>
            <a:t>Ponovno uporabite rabljene vrečke, nakupujte izdelke, ki se lahko uporabijo večkrat. Še posebej aktualno v novoletni nakupovalni mrzlici.</a:t>
          </a:r>
          <a:endParaRPr lang="en-GB" sz="1200" dirty="0">
            <a:latin typeface="Cambria" panose="02040503050406030204" pitchFamily="18" charset="0"/>
          </a:endParaRPr>
        </a:p>
      </dgm:t>
    </dgm:pt>
    <dgm:pt modelId="{6BA83311-BE8C-40F9-94A7-FEF475C50919}" type="parTrans" cxnId="{A87A90B5-C2B6-4D6D-B6BA-3D85487F26B6}">
      <dgm:prSet/>
      <dgm:spPr/>
      <dgm:t>
        <a:bodyPr/>
        <a:lstStyle/>
        <a:p>
          <a:endParaRPr lang="en-GB"/>
        </a:p>
      </dgm:t>
    </dgm:pt>
    <dgm:pt modelId="{60743FF3-9067-47DA-9D86-C1D4C2C34DF0}" type="sibTrans" cxnId="{A87A90B5-C2B6-4D6D-B6BA-3D85487F26B6}">
      <dgm:prSet/>
      <dgm:spPr/>
      <dgm:t>
        <a:bodyPr/>
        <a:lstStyle/>
        <a:p>
          <a:endParaRPr lang="en-GB"/>
        </a:p>
      </dgm:t>
    </dgm:pt>
    <dgm:pt modelId="{C5B09A4B-C0B1-4DB0-9BDA-753B63405D35}">
      <dgm:prSet custT="1"/>
      <dgm:spPr/>
      <dgm:t>
        <a:bodyPr/>
        <a:lstStyle/>
        <a:p>
          <a:r>
            <a:rPr lang="sl-SI" sz="1200" dirty="0" smtClean="0">
              <a:latin typeface="Cambria" panose="02040503050406030204" pitchFamily="18" charset="0"/>
            </a:rPr>
            <a:t>Kako lahko pozimi zmanjšamo stroške ogrevanja? V kapah in rokavicah smo ne le simpatični, ampak se z njimi lahko segrejemo. Nepogrešljiva sta čaj in kakav ter ne nazadnje topel objem.</a:t>
          </a:r>
          <a:endParaRPr lang="en-GB" sz="1200" dirty="0">
            <a:latin typeface="Cambria" panose="02040503050406030204" pitchFamily="18" charset="0"/>
          </a:endParaRPr>
        </a:p>
      </dgm:t>
    </dgm:pt>
    <dgm:pt modelId="{D8ABB91A-55FA-4490-96BD-64C8744F7D6D}" type="parTrans" cxnId="{86752A66-2E43-4766-BA6A-0EA8C190907E}">
      <dgm:prSet/>
      <dgm:spPr/>
      <dgm:t>
        <a:bodyPr/>
        <a:lstStyle/>
        <a:p>
          <a:endParaRPr lang="en-GB"/>
        </a:p>
      </dgm:t>
    </dgm:pt>
    <dgm:pt modelId="{EDE476F5-1B79-43D7-826A-24C15C38F79A}" type="sibTrans" cxnId="{86752A66-2E43-4766-BA6A-0EA8C190907E}">
      <dgm:prSet/>
      <dgm:spPr/>
      <dgm:t>
        <a:bodyPr/>
        <a:lstStyle/>
        <a:p>
          <a:endParaRPr lang="en-GB"/>
        </a:p>
      </dgm:t>
    </dgm:pt>
    <dgm:pt modelId="{C6948B0E-E384-40CC-A906-AB5680C0FC17}">
      <dgm:prSet custT="1"/>
      <dgm:spPr/>
      <dgm:t>
        <a:bodyPr/>
        <a:lstStyle/>
        <a:p>
          <a:r>
            <a:rPr lang="sl-SI" sz="1200" dirty="0" smtClean="0">
              <a:latin typeface="Cambria" panose="02040503050406030204" pitchFamily="18" charset="0"/>
            </a:rPr>
            <a:t>Dnevi se daljšajo. Nekaj namigov: izkoristite naravno svetlobo in ugasnite luč, uporabljajte energetsko varčne žarnice. </a:t>
          </a:r>
          <a:endParaRPr lang="en-GB" sz="1200" dirty="0">
            <a:latin typeface="Cambria" panose="02040503050406030204" pitchFamily="18" charset="0"/>
          </a:endParaRPr>
        </a:p>
      </dgm:t>
    </dgm:pt>
    <dgm:pt modelId="{879BCF02-D734-4778-970E-D461C7E686E6}" type="parTrans" cxnId="{E7F817FD-3D96-4BC4-AB08-46F8CC292580}">
      <dgm:prSet/>
      <dgm:spPr/>
      <dgm:t>
        <a:bodyPr/>
        <a:lstStyle/>
        <a:p>
          <a:endParaRPr lang="en-GB"/>
        </a:p>
      </dgm:t>
    </dgm:pt>
    <dgm:pt modelId="{865B9A07-61A3-4532-BB63-18E42188464B}" type="sibTrans" cxnId="{E7F817FD-3D96-4BC4-AB08-46F8CC292580}">
      <dgm:prSet/>
      <dgm:spPr/>
      <dgm:t>
        <a:bodyPr/>
        <a:lstStyle/>
        <a:p>
          <a:endParaRPr lang="en-GB"/>
        </a:p>
      </dgm:t>
    </dgm:pt>
    <dgm:pt modelId="{1D10F6E7-1D2C-4DCC-B126-399DD4B0C726}">
      <dgm:prSet custT="1"/>
      <dgm:spPr/>
      <dgm:t>
        <a:bodyPr/>
        <a:lstStyle/>
        <a:p>
          <a:r>
            <a:rPr lang="sl-SI" sz="1200" dirty="0" smtClean="0">
              <a:latin typeface="Cambria" panose="02040503050406030204" pitchFamily="18" charset="0"/>
            </a:rPr>
            <a:t>Začenja se pomlad. Kako se prebuja narava? Kaj pomeni fotosinteza za okolje? Posadite rastlino.</a:t>
          </a:r>
          <a:endParaRPr lang="en-GB" sz="1200" dirty="0">
            <a:latin typeface="Cambria" panose="02040503050406030204" pitchFamily="18" charset="0"/>
          </a:endParaRPr>
        </a:p>
      </dgm:t>
    </dgm:pt>
    <dgm:pt modelId="{47AC93D2-E7AC-417A-A043-3230D810DACA}" type="parTrans" cxnId="{5A1F275F-5DBB-4688-A674-2A588C09D3E6}">
      <dgm:prSet/>
      <dgm:spPr/>
      <dgm:t>
        <a:bodyPr/>
        <a:lstStyle/>
        <a:p>
          <a:endParaRPr lang="en-GB"/>
        </a:p>
      </dgm:t>
    </dgm:pt>
    <dgm:pt modelId="{F2F4711C-8162-44F6-BDA1-698CCC298F32}" type="sibTrans" cxnId="{5A1F275F-5DBB-4688-A674-2A588C09D3E6}">
      <dgm:prSet/>
      <dgm:spPr/>
      <dgm:t>
        <a:bodyPr/>
        <a:lstStyle/>
        <a:p>
          <a:endParaRPr lang="en-GB"/>
        </a:p>
      </dgm:t>
    </dgm:pt>
    <dgm:pt modelId="{6D704829-FD28-447E-B08D-5BF2BF947992}">
      <dgm:prSet custT="1"/>
      <dgm:spPr/>
      <dgm:t>
        <a:bodyPr/>
        <a:lstStyle/>
        <a:p>
          <a:r>
            <a:rPr lang="sl-SI" sz="1200" dirty="0" smtClean="0">
              <a:latin typeface="Cambria" panose="02040503050406030204" pitchFamily="18" charset="0"/>
            </a:rPr>
            <a:t>Pomlad je čas čistilnih akcij. Pridružite se in posnemite vaše dobro delo. Ne pozabite na pomembnost ločevanja odpadkov.</a:t>
          </a:r>
          <a:endParaRPr lang="en-GB" sz="1200" dirty="0">
            <a:latin typeface="Cambria" panose="02040503050406030204" pitchFamily="18" charset="0"/>
          </a:endParaRPr>
        </a:p>
      </dgm:t>
    </dgm:pt>
    <dgm:pt modelId="{9D1671DD-C0A9-492C-AECE-51D6C317D787}" type="parTrans" cxnId="{50E8B043-9576-47F7-81E0-63DDB8A6CF63}">
      <dgm:prSet/>
      <dgm:spPr/>
      <dgm:t>
        <a:bodyPr/>
        <a:lstStyle/>
        <a:p>
          <a:endParaRPr lang="en-GB"/>
        </a:p>
      </dgm:t>
    </dgm:pt>
    <dgm:pt modelId="{BB9AB058-1A67-41AF-B9AA-8B991E5F3286}" type="sibTrans" cxnId="{50E8B043-9576-47F7-81E0-63DDB8A6CF63}">
      <dgm:prSet/>
      <dgm:spPr/>
      <dgm:t>
        <a:bodyPr/>
        <a:lstStyle/>
        <a:p>
          <a:endParaRPr lang="en-GB"/>
        </a:p>
      </dgm:t>
    </dgm:pt>
    <dgm:pt modelId="{5A193D0D-41A9-4E36-A85D-A57204197EDC}">
      <dgm:prSet custT="1"/>
      <dgm:spPr/>
      <dgm:t>
        <a:bodyPr/>
        <a:lstStyle/>
        <a:p>
          <a:r>
            <a:rPr lang="sl-SI" sz="1200" dirty="0" smtClean="0">
              <a:latin typeface="Cambria" panose="02040503050406030204" pitchFamily="18" charset="0"/>
            </a:rPr>
            <a:t>Kako pravilno shranjevati hrano (npr. banane), da ostanejo čim dlje sveže? Presežek hrane od kosila, lahko postane odlična večerja.  </a:t>
          </a:r>
          <a:endParaRPr lang="en-GB" sz="1200" dirty="0">
            <a:latin typeface="Cambria" panose="02040503050406030204" pitchFamily="18" charset="0"/>
          </a:endParaRPr>
        </a:p>
      </dgm:t>
    </dgm:pt>
    <dgm:pt modelId="{0B38B624-861E-475B-B799-7D05FC9C598B}" type="parTrans" cxnId="{0210569F-7079-4C43-B116-5E2EB5CD0FC6}">
      <dgm:prSet/>
      <dgm:spPr/>
      <dgm:t>
        <a:bodyPr/>
        <a:lstStyle/>
        <a:p>
          <a:endParaRPr lang="en-GB"/>
        </a:p>
      </dgm:t>
    </dgm:pt>
    <dgm:pt modelId="{8D16C672-78D7-4B92-B7C7-7F4CD514CD59}" type="sibTrans" cxnId="{0210569F-7079-4C43-B116-5E2EB5CD0FC6}">
      <dgm:prSet/>
      <dgm:spPr/>
      <dgm:t>
        <a:bodyPr/>
        <a:lstStyle/>
        <a:p>
          <a:endParaRPr lang="en-GB"/>
        </a:p>
      </dgm:t>
    </dgm:pt>
    <dgm:pt modelId="{74958520-A74B-4552-96EC-24AA9D99CA20}">
      <dgm:prSet custT="1"/>
      <dgm:spPr/>
      <dgm:t>
        <a:bodyPr/>
        <a:lstStyle/>
        <a:p>
          <a:r>
            <a:rPr lang="sl-SI" sz="1200" dirty="0" smtClean="0">
              <a:latin typeface="Cambria" panose="02040503050406030204" pitchFamily="18" charset="0"/>
            </a:rPr>
            <a:t>Razmislite o varčni rabi hladilnikov, klime in vode. Ne pozabite zapreti oken, ko uporabljate klimo. Poleg hladnega tuša, kako se pa vi hladite?</a:t>
          </a:r>
          <a:endParaRPr lang="en-GB" sz="1200" dirty="0">
            <a:latin typeface="Cambria" panose="02040503050406030204" pitchFamily="18" charset="0"/>
          </a:endParaRPr>
        </a:p>
      </dgm:t>
    </dgm:pt>
    <dgm:pt modelId="{B3E13589-DF8F-41B7-B36F-C7EF07551A3A}" type="parTrans" cxnId="{53989491-C8C3-429D-A070-8736D038F8A0}">
      <dgm:prSet/>
      <dgm:spPr/>
      <dgm:t>
        <a:bodyPr/>
        <a:lstStyle/>
        <a:p>
          <a:endParaRPr lang="en-GB"/>
        </a:p>
      </dgm:t>
    </dgm:pt>
    <dgm:pt modelId="{337B4E7D-B4D9-4D22-B8C5-6256366ABCA7}" type="sibTrans" cxnId="{53989491-C8C3-429D-A070-8736D038F8A0}">
      <dgm:prSet/>
      <dgm:spPr/>
      <dgm:t>
        <a:bodyPr/>
        <a:lstStyle/>
        <a:p>
          <a:endParaRPr lang="en-GB"/>
        </a:p>
      </dgm:t>
    </dgm:pt>
    <dgm:pt modelId="{D19649E1-FF11-45B1-A827-D3AEF00051B4}">
      <dgm:prSet phldrT="[besedilo]" custT="1"/>
      <dgm:spPr/>
      <dgm:t>
        <a:bodyPr/>
        <a:lstStyle/>
        <a:p>
          <a:r>
            <a:rPr lang="sl-SI" sz="1600" b="1" dirty="0" smtClean="0">
              <a:latin typeface="Cambria" panose="02040503050406030204" pitchFamily="18" charset="0"/>
            </a:rPr>
            <a:t>Tematski koledar/vsebine e-</a:t>
          </a:r>
          <a:r>
            <a:rPr lang="sl-SI" sz="1600" b="1" dirty="0" err="1" smtClean="0">
              <a:latin typeface="Cambria" panose="02040503050406030204" pitchFamily="18" charset="0"/>
            </a:rPr>
            <a:t>obvestilnika</a:t>
          </a:r>
          <a:r>
            <a:rPr lang="sl-SI" sz="1600" b="1" dirty="0" smtClean="0">
              <a:latin typeface="Cambria" panose="02040503050406030204" pitchFamily="18" charset="0"/>
            </a:rPr>
            <a:t>/vsebine za </a:t>
          </a:r>
          <a:r>
            <a:rPr lang="sl-SI" sz="1600" b="1" dirty="0" err="1" smtClean="0">
              <a:latin typeface="Cambria" panose="02040503050406030204" pitchFamily="18" charset="0"/>
            </a:rPr>
            <a:t>Facebook</a:t>
          </a:r>
          <a:endParaRPr lang="en-GB" sz="1600" b="1" dirty="0">
            <a:latin typeface="Cambria" panose="02040503050406030204" pitchFamily="18" charset="0"/>
          </a:endParaRPr>
        </a:p>
      </dgm:t>
    </dgm:pt>
    <dgm:pt modelId="{37D4539F-F31C-4510-9D5C-C917EC8CDFB6}" type="parTrans" cxnId="{5EE33B75-2053-4AF3-92A0-5E00239A5C02}">
      <dgm:prSet/>
      <dgm:spPr/>
      <dgm:t>
        <a:bodyPr/>
        <a:lstStyle/>
        <a:p>
          <a:endParaRPr lang="en-GB"/>
        </a:p>
      </dgm:t>
    </dgm:pt>
    <dgm:pt modelId="{8E38E2AE-8F74-43A9-AB50-F1933418E100}" type="sibTrans" cxnId="{5EE33B75-2053-4AF3-92A0-5E00239A5C02}">
      <dgm:prSet/>
      <dgm:spPr/>
      <dgm:t>
        <a:bodyPr/>
        <a:lstStyle/>
        <a:p>
          <a:endParaRPr lang="en-GB"/>
        </a:p>
      </dgm:t>
    </dgm:pt>
    <dgm:pt modelId="{880520F1-10A6-46D8-B7E5-E8190D745B1D}" type="pres">
      <dgm:prSet presAssocID="{C9F3B61D-0ACA-47BF-AC70-0BB1B4926C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CD47433-A2C7-4EE4-BE9E-7D63C478AC47}" type="pres">
      <dgm:prSet presAssocID="{D19649E1-FF11-45B1-A827-D3AEF00051B4}" presName="linNode" presStyleCnt="0"/>
      <dgm:spPr/>
    </dgm:pt>
    <dgm:pt modelId="{F96E60A6-7C08-4F7A-8FD7-0D496EEB4447}" type="pres">
      <dgm:prSet presAssocID="{D19649E1-FF11-45B1-A827-D3AEF00051B4}" presName="parentText" presStyleLbl="node1" presStyleIdx="0" presStyleCnt="1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CB44B4-51FA-48A4-B241-42C99AF20E93}" type="pres">
      <dgm:prSet presAssocID="{8E38E2AE-8F74-43A9-AB50-F1933418E100}" presName="sp" presStyleCnt="0"/>
      <dgm:spPr/>
    </dgm:pt>
    <dgm:pt modelId="{86FC93B1-69FA-4931-86DF-4F11E2F3776E}" type="pres">
      <dgm:prSet presAssocID="{7E7694B0-C32D-473F-B49C-51E27C3F47E3}" presName="linNode" presStyleCnt="0"/>
      <dgm:spPr/>
    </dgm:pt>
    <dgm:pt modelId="{A1F842F0-BD85-45B9-8C63-A1662E850D3B}" type="pres">
      <dgm:prSet presAssocID="{7E7694B0-C32D-473F-B49C-51E27C3F47E3}" presName="parentText" presStyleLbl="node1" presStyleIdx="1" presStyleCnt="11" custScaleX="5936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247AB3-B76F-4729-A466-24895E415F39}" type="pres">
      <dgm:prSet presAssocID="{7E7694B0-C32D-473F-B49C-51E27C3F47E3}" presName="descendantText" presStyleLbl="alignAccFollowNode1" presStyleIdx="0" presStyleCnt="10" custScaleX="1225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E83B8F-6D51-4C77-9BA4-DBC5E6847B13}" type="pres">
      <dgm:prSet presAssocID="{47A75D06-589A-4712-86BD-8C1AEF5C1EAB}" presName="sp" presStyleCnt="0"/>
      <dgm:spPr/>
    </dgm:pt>
    <dgm:pt modelId="{E0FBEB36-FA43-4805-83DB-B3085F4CF5C3}" type="pres">
      <dgm:prSet presAssocID="{C9610175-3E84-42D2-8670-B33D42184CAB}" presName="linNode" presStyleCnt="0"/>
      <dgm:spPr/>
    </dgm:pt>
    <dgm:pt modelId="{4BF764E1-3E4E-4163-8D03-7DDE1E8A19DD}" type="pres">
      <dgm:prSet presAssocID="{C9610175-3E84-42D2-8670-B33D42184CAB}" presName="parentText" presStyleLbl="node1" presStyleIdx="2" presStyleCnt="11" custScaleX="5936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3B195B-ED3F-4CB7-B30D-1A102DBEE30D}" type="pres">
      <dgm:prSet presAssocID="{C9610175-3E84-42D2-8670-B33D42184CAB}" presName="descendantText" presStyleLbl="alignAccFollowNode1" presStyleIdx="1" presStyleCnt="10" custScaleX="1225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7E22A6-595E-4A33-B5B4-9A097E75FE65}" type="pres">
      <dgm:prSet presAssocID="{B82162FC-ECF8-4825-B68B-A43FC57B4785}" presName="sp" presStyleCnt="0"/>
      <dgm:spPr/>
    </dgm:pt>
    <dgm:pt modelId="{6625FF45-BBDF-4CE4-BFD3-6F6EF2DA00DE}" type="pres">
      <dgm:prSet presAssocID="{3BA015F8-27E3-4571-BE4F-5680775F0D31}" presName="linNode" presStyleCnt="0"/>
      <dgm:spPr/>
    </dgm:pt>
    <dgm:pt modelId="{3D1251DE-C406-42DB-B4E8-F267DAB02E64}" type="pres">
      <dgm:prSet presAssocID="{3BA015F8-27E3-4571-BE4F-5680775F0D31}" presName="parentText" presStyleLbl="node1" presStyleIdx="3" presStyleCnt="11" custScaleX="5936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5EBB4D-326A-4BA0-BE77-514C9A5EE696}" type="pres">
      <dgm:prSet presAssocID="{3BA015F8-27E3-4571-BE4F-5680775F0D31}" presName="descendantText" presStyleLbl="alignAccFollowNode1" presStyleIdx="2" presStyleCnt="10" custScaleX="1225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7720B0-6A4B-4E81-8C5B-4AC838E17C1C}" type="pres">
      <dgm:prSet presAssocID="{A64B9173-D0AC-4CEA-985D-03040785F2B1}" presName="sp" presStyleCnt="0"/>
      <dgm:spPr/>
    </dgm:pt>
    <dgm:pt modelId="{9E67A4F8-3CDA-4FFA-BFFC-F281A75307CE}" type="pres">
      <dgm:prSet presAssocID="{82FC40A7-342E-4780-91AD-D385BF37B26C}" presName="linNode" presStyleCnt="0"/>
      <dgm:spPr/>
    </dgm:pt>
    <dgm:pt modelId="{C261736D-418E-41A6-A6BB-AB2657FC2277}" type="pres">
      <dgm:prSet presAssocID="{82FC40A7-342E-4780-91AD-D385BF37B26C}" presName="parentText" presStyleLbl="node1" presStyleIdx="4" presStyleCnt="11" custScaleX="5936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66956A-574F-46B5-ACD1-D9714AF89BD6}" type="pres">
      <dgm:prSet presAssocID="{82FC40A7-342E-4780-91AD-D385BF37B26C}" presName="descendantText" presStyleLbl="alignAccFollowNode1" presStyleIdx="3" presStyleCnt="10" custScaleX="1225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97EE55-8795-4C51-86F8-A82E23819B68}" type="pres">
      <dgm:prSet presAssocID="{AF751C44-C2CF-4F4C-8480-2BB661531042}" presName="sp" presStyleCnt="0"/>
      <dgm:spPr/>
    </dgm:pt>
    <dgm:pt modelId="{CB7C513E-87BB-445F-946E-79CB66656C38}" type="pres">
      <dgm:prSet presAssocID="{35476F82-1885-4FB9-9497-AF3F9C4D88B1}" presName="linNode" presStyleCnt="0"/>
      <dgm:spPr/>
    </dgm:pt>
    <dgm:pt modelId="{1B06438F-523D-4749-AC06-EE01995CA97F}" type="pres">
      <dgm:prSet presAssocID="{35476F82-1885-4FB9-9497-AF3F9C4D88B1}" presName="parentText" presStyleLbl="node1" presStyleIdx="5" presStyleCnt="11" custScaleX="5936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E50826-BF8A-4657-88DB-F7589C6DBD7B}" type="pres">
      <dgm:prSet presAssocID="{35476F82-1885-4FB9-9497-AF3F9C4D88B1}" presName="descendantText" presStyleLbl="alignAccFollowNode1" presStyleIdx="4" presStyleCnt="10" custScaleX="1225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61F127-5782-4A7F-B17A-F4696C2426A1}" type="pres">
      <dgm:prSet presAssocID="{E544609B-B97E-456C-816C-24FCE41063E0}" presName="sp" presStyleCnt="0"/>
      <dgm:spPr/>
    </dgm:pt>
    <dgm:pt modelId="{B2975396-E0F8-46E9-803E-8F8DC818D507}" type="pres">
      <dgm:prSet presAssocID="{D1A632B7-CA59-476A-96D8-5EC49E766344}" presName="linNode" presStyleCnt="0"/>
      <dgm:spPr/>
    </dgm:pt>
    <dgm:pt modelId="{29749BEC-52EA-4673-B247-CF19BC328367}" type="pres">
      <dgm:prSet presAssocID="{D1A632B7-CA59-476A-96D8-5EC49E766344}" presName="parentText" presStyleLbl="node1" presStyleIdx="6" presStyleCnt="11" custScaleX="5936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320601-FAF8-4884-99F9-3567F2D34D61}" type="pres">
      <dgm:prSet presAssocID="{D1A632B7-CA59-476A-96D8-5EC49E766344}" presName="descendantText" presStyleLbl="alignAccFollowNode1" presStyleIdx="5" presStyleCnt="10" custScaleX="1225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2D4CFA-0347-4364-8968-4610EB72CFF5}" type="pres">
      <dgm:prSet presAssocID="{609F44CC-0448-4C50-B096-5EDF13F20E2F}" presName="sp" presStyleCnt="0"/>
      <dgm:spPr/>
    </dgm:pt>
    <dgm:pt modelId="{97985694-F44E-4AD5-9065-B4B365431844}" type="pres">
      <dgm:prSet presAssocID="{2F9A68B2-84CF-4953-A3DF-80E884BC76AD}" presName="linNode" presStyleCnt="0"/>
      <dgm:spPr/>
    </dgm:pt>
    <dgm:pt modelId="{A10488C6-129C-489F-89D2-3740719F1C98}" type="pres">
      <dgm:prSet presAssocID="{2F9A68B2-84CF-4953-A3DF-80E884BC76AD}" presName="parentText" presStyleLbl="node1" presStyleIdx="7" presStyleCnt="11" custScaleX="5936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159100-EAA6-4884-89C0-EE8FE12070A1}" type="pres">
      <dgm:prSet presAssocID="{2F9A68B2-84CF-4953-A3DF-80E884BC76AD}" presName="descendantText" presStyleLbl="alignAccFollowNode1" presStyleIdx="6" presStyleCnt="10" custScaleX="1225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3D46DC-DFDA-4B2C-9D86-B2EA3E9AFF03}" type="pres">
      <dgm:prSet presAssocID="{70735DA3-F6F0-4103-82EF-AACBB85EE7CD}" presName="sp" presStyleCnt="0"/>
      <dgm:spPr/>
    </dgm:pt>
    <dgm:pt modelId="{2F1E41CC-3D84-42D8-B075-C3A094400A26}" type="pres">
      <dgm:prSet presAssocID="{94DD521A-3C28-4464-B432-6077E8DD8E23}" presName="linNode" presStyleCnt="0"/>
      <dgm:spPr/>
    </dgm:pt>
    <dgm:pt modelId="{9CE84BF1-C781-4AF0-94B4-0ACAE7466A2D}" type="pres">
      <dgm:prSet presAssocID="{94DD521A-3C28-4464-B432-6077E8DD8E23}" presName="parentText" presStyleLbl="node1" presStyleIdx="8" presStyleCnt="11" custScaleX="5936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34CE38-71B3-4DB2-B54E-372BFA327171}" type="pres">
      <dgm:prSet presAssocID="{94DD521A-3C28-4464-B432-6077E8DD8E23}" presName="descendantText" presStyleLbl="alignAccFollowNode1" presStyleIdx="7" presStyleCnt="10" custScaleX="1225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E69BE8-FB05-4FF5-BD9D-8F8EA4E316BE}" type="pres">
      <dgm:prSet presAssocID="{506F2235-EF4A-4C91-9783-82D5FEFFE6E2}" presName="sp" presStyleCnt="0"/>
      <dgm:spPr/>
    </dgm:pt>
    <dgm:pt modelId="{0AB16611-AD22-46A4-9B7C-E9736DE28B97}" type="pres">
      <dgm:prSet presAssocID="{92A03B23-EF74-452A-8FB1-FD29A94730E4}" presName="linNode" presStyleCnt="0"/>
      <dgm:spPr/>
    </dgm:pt>
    <dgm:pt modelId="{572B1F37-4F5C-46DB-A13F-F7455B8DF762}" type="pres">
      <dgm:prSet presAssocID="{92A03B23-EF74-452A-8FB1-FD29A94730E4}" presName="parentText" presStyleLbl="node1" presStyleIdx="9" presStyleCnt="11" custScaleX="5936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72E3B6-98CB-4352-AEA2-E7923017AEDA}" type="pres">
      <dgm:prSet presAssocID="{92A03B23-EF74-452A-8FB1-FD29A94730E4}" presName="descendantText" presStyleLbl="alignAccFollowNode1" presStyleIdx="8" presStyleCnt="10" custScaleX="1225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5CB0A0-A691-41B4-87D0-3F05C9AB1231}" type="pres">
      <dgm:prSet presAssocID="{16F51855-AE7B-47F2-92B1-F02293ECCC5A}" presName="sp" presStyleCnt="0"/>
      <dgm:spPr/>
    </dgm:pt>
    <dgm:pt modelId="{B66FF77D-A7E2-4DBD-86BA-436037C8168B}" type="pres">
      <dgm:prSet presAssocID="{B820252D-59EE-494D-8F30-BE297EC8A607}" presName="linNode" presStyleCnt="0"/>
      <dgm:spPr/>
    </dgm:pt>
    <dgm:pt modelId="{93F703A3-5933-48C1-AD01-5D822422C436}" type="pres">
      <dgm:prSet presAssocID="{B820252D-59EE-494D-8F30-BE297EC8A607}" presName="parentText" presStyleLbl="node1" presStyleIdx="10" presStyleCnt="11" custScaleX="5936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200F74-ADEC-40CE-AA14-40144143121B}" type="pres">
      <dgm:prSet presAssocID="{B820252D-59EE-494D-8F30-BE297EC8A607}" presName="descendantText" presStyleLbl="alignAccFollowNode1" presStyleIdx="9" presStyleCnt="10" custScaleX="1225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A5D31D3-3415-49C1-9915-48EEA8EF464B}" type="presOf" srcId="{C9610175-3E84-42D2-8670-B33D42184CAB}" destId="{4BF764E1-3E4E-4163-8D03-7DDE1E8A19DD}" srcOrd="0" destOrd="0" presId="urn:microsoft.com/office/officeart/2005/8/layout/vList5"/>
    <dgm:cxn modelId="{3B056E83-4A66-4835-98A2-CDFAE1ED4D7D}" type="presOf" srcId="{7E7694B0-C32D-473F-B49C-51E27C3F47E3}" destId="{A1F842F0-BD85-45B9-8C63-A1662E850D3B}" srcOrd="0" destOrd="0" presId="urn:microsoft.com/office/officeart/2005/8/layout/vList5"/>
    <dgm:cxn modelId="{355EF59E-A93B-4CEC-8500-D439B457183C}" srcId="{C9F3B61D-0ACA-47BF-AC70-0BB1B4926C3A}" destId="{82FC40A7-342E-4780-91AD-D385BF37B26C}" srcOrd="4" destOrd="0" parTransId="{DA97863C-28D0-4007-9D4B-C5D345FC8644}" sibTransId="{AF751C44-C2CF-4F4C-8480-2BB661531042}"/>
    <dgm:cxn modelId="{20EAEF2F-3238-483D-90BC-EB3B80A93F26}" type="presOf" srcId="{C5B09A4B-C0B1-4DB0-9BDA-753B63405D35}" destId="{BAE50826-BF8A-4657-88DB-F7589C6DBD7B}" srcOrd="0" destOrd="0" presId="urn:microsoft.com/office/officeart/2005/8/layout/vList5"/>
    <dgm:cxn modelId="{41DA3549-ED69-47C6-88D7-557AD60342A1}" srcId="{C9F3B61D-0ACA-47BF-AC70-0BB1B4926C3A}" destId="{35476F82-1885-4FB9-9497-AF3F9C4D88B1}" srcOrd="5" destOrd="0" parTransId="{6AE08F60-2FBE-4101-AFFE-B59185A0C4C2}" sibTransId="{E544609B-B97E-456C-816C-24FCE41063E0}"/>
    <dgm:cxn modelId="{684A0DFB-5E5E-4E18-8274-ABBBC67A7DF4}" type="presOf" srcId="{92A03B23-EF74-452A-8FB1-FD29A94730E4}" destId="{572B1F37-4F5C-46DB-A13F-F7455B8DF762}" srcOrd="0" destOrd="0" presId="urn:microsoft.com/office/officeart/2005/8/layout/vList5"/>
    <dgm:cxn modelId="{5EE33B75-2053-4AF3-92A0-5E00239A5C02}" srcId="{C9F3B61D-0ACA-47BF-AC70-0BB1B4926C3A}" destId="{D19649E1-FF11-45B1-A827-D3AEF00051B4}" srcOrd="0" destOrd="0" parTransId="{37D4539F-F31C-4510-9D5C-C917EC8CDFB6}" sibTransId="{8E38E2AE-8F74-43A9-AB50-F1933418E100}"/>
    <dgm:cxn modelId="{5A1F275F-5DBB-4688-A674-2A588C09D3E6}" srcId="{2F9A68B2-84CF-4953-A3DF-80E884BC76AD}" destId="{1D10F6E7-1D2C-4DCC-B126-399DD4B0C726}" srcOrd="0" destOrd="0" parTransId="{47AC93D2-E7AC-417A-A043-3230D810DACA}" sibTransId="{F2F4711C-8162-44F6-BDA1-698CCC298F32}"/>
    <dgm:cxn modelId="{A52F6856-4B70-4A91-A02E-BA2E33426968}" type="presOf" srcId="{82FC40A7-342E-4780-91AD-D385BF37B26C}" destId="{C261736D-418E-41A6-A6BB-AB2657FC2277}" srcOrd="0" destOrd="0" presId="urn:microsoft.com/office/officeart/2005/8/layout/vList5"/>
    <dgm:cxn modelId="{40162DB1-2BFD-41FF-92DD-A6D656AEA8FB}" srcId="{C9F3B61D-0ACA-47BF-AC70-0BB1B4926C3A}" destId="{92A03B23-EF74-452A-8FB1-FD29A94730E4}" srcOrd="9" destOrd="0" parTransId="{4403C219-B358-440C-8DD1-7B0E968C3C65}" sibTransId="{16F51855-AE7B-47F2-92B1-F02293ECCC5A}"/>
    <dgm:cxn modelId="{50E8B043-9576-47F7-81E0-63DDB8A6CF63}" srcId="{94DD521A-3C28-4464-B432-6077E8DD8E23}" destId="{6D704829-FD28-447E-B08D-5BF2BF947992}" srcOrd="0" destOrd="0" parTransId="{9D1671DD-C0A9-492C-AECE-51D6C317D787}" sibTransId="{BB9AB058-1A67-41AF-B9AA-8B991E5F3286}"/>
    <dgm:cxn modelId="{8C5660F9-3388-41AC-A95C-6822F93D88E2}" type="presOf" srcId="{11D0EBFE-44E4-4E5A-A601-543B70B87DEA}" destId="{5766956A-574F-46B5-ACD1-D9714AF89BD6}" srcOrd="0" destOrd="0" presId="urn:microsoft.com/office/officeart/2005/8/layout/vList5"/>
    <dgm:cxn modelId="{254D4E7A-5DB5-41AF-A77D-C87CBA339D3E}" srcId="{C9F3B61D-0ACA-47BF-AC70-0BB1B4926C3A}" destId="{94DD521A-3C28-4464-B432-6077E8DD8E23}" srcOrd="8" destOrd="0" parTransId="{0C8D1499-849F-4544-AA90-A2463DA4D7D9}" sibTransId="{506F2235-EF4A-4C91-9783-82D5FEFFE6E2}"/>
    <dgm:cxn modelId="{86752A66-2E43-4766-BA6A-0EA8C190907E}" srcId="{35476F82-1885-4FB9-9497-AF3F9C4D88B1}" destId="{C5B09A4B-C0B1-4DB0-9BDA-753B63405D35}" srcOrd="0" destOrd="0" parTransId="{D8ABB91A-55FA-4490-96BD-64C8744F7D6D}" sibTransId="{EDE476F5-1B79-43D7-826A-24C15C38F79A}"/>
    <dgm:cxn modelId="{4B506DCB-6F48-413D-92D4-976B283EA0A6}" srcId="{3BA015F8-27E3-4571-BE4F-5680775F0D31}" destId="{DDBB1CAE-6965-4310-A830-7A1FAA794460}" srcOrd="0" destOrd="0" parTransId="{22503717-BAD2-4AF0-983F-158592845430}" sibTransId="{38F7019F-1614-4EEF-93F8-DB7FCD67BD1C}"/>
    <dgm:cxn modelId="{C1032BBA-9DD0-49D5-8D20-AC98727D0D02}" type="presOf" srcId="{134F7EF8-311B-4752-A1AE-9DECCDD5137B}" destId="{6B3B195B-ED3F-4CB7-B30D-1A102DBEE30D}" srcOrd="0" destOrd="0" presId="urn:microsoft.com/office/officeart/2005/8/layout/vList5"/>
    <dgm:cxn modelId="{EAB24BF3-4744-4710-9E52-4F420EF782FC}" type="presOf" srcId="{94DD521A-3C28-4464-B432-6077E8DD8E23}" destId="{9CE84BF1-C781-4AF0-94B4-0ACAE7466A2D}" srcOrd="0" destOrd="0" presId="urn:microsoft.com/office/officeart/2005/8/layout/vList5"/>
    <dgm:cxn modelId="{7906E98D-4FEB-45F2-9908-8D3ACD0E597B}" srcId="{C9F3B61D-0ACA-47BF-AC70-0BB1B4926C3A}" destId="{3BA015F8-27E3-4571-BE4F-5680775F0D31}" srcOrd="3" destOrd="0" parTransId="{79C76D9B-83B1-40F5-8453-055ED04D4D32}" sibTransId="{A64B9173-D0AC-4CEA-985D-03040785F2B1}"/>
    <dgm:cxn modelId="{53989491-C8C3-429D-A070-8736D038F8A0}" srcId="{B820252D-59EE-494D-8F30-BE297EC8A607}" destId="{74958520-A74B-4552-96EC-24AA9D99CA20}" srcOrd="0" destOrd="0" parTransId="{B3E13589-DF8F-41B7-B36F-C7EF07551A3A}" sibTransId="{337B4E7D-B4D9-4D22-B8C5-6256366ABCA7}"/>
    <dgm:cxn modelId="{A2C020D2-CC08-48DA-9EE8-E3022CF7FA57}" srcId="{C9F3B61D-0ACA-47BF-AC70-0BB1B4926C3A}" destId="{B820252D-59EE-494D-8F30-BE297EC8A607}" srcOrd="10" destOrd="0" parTransId="{CE048890-6FAD-42FC-AA97-07B0CE41E2C7}" sibTransId="{A7075CFE-44B9-4E84-8F61-3F3001534460}"/>
    <dgm:cxn modelId="{36E1BF64-AA82-41AB-9CD5-C32EEB40DA92}" type="presOf" srcId="{1D10F6E7-1D2C-4DCC-B126-399DD4B0C726}" destId="{0E159100-EAA6-4884-89C0-EE8FE12070A1}" srcOrd="0" destOrd="0" presId="urn:microsoft.com/office/officeart/2005/8/layout/vList5"/>
    <dgm:cxn modelId="{8C6FD9C3-3F81-4ED7-8919-749B5383DBD0}" type="presOf" srcId="{D19649E1-FF11-45B1-A827-D3AEF00051B4}" destId="{F96E60A6-7C08-4F7A-8FD7-0D496EEB4447}" srcOrd="0" destOrd="0" presId="urn:microsoft.com/office/officeart/2005/8/layout/vList5"/>
    <dgm:cxn modelId="{DF6A0953-1D2C-41D7-9E43-86A545D61336}" type="presOf" srcId="{0E588E52-46D3-4D85-BA46-7D69EA1AE991}" destId="{5E247AB3-B76F-4729-A466-24895E415F39}" srcOrd="0" destOrd="0" presId="urn:microsoft.com/office/officeart/2005/8/layout/vList5"/>
    <dgm:cxn modelId="{83F787AF-7A50-49B9-9DF0-8212F9E80685}" type="presOf" srcId="{D1A632B7-CA59-476A-96D8-5EC49E766344}" destId="{29749BEC-52EA-4673-B247-CF19BC328367}" srcOrd="0" destOrd="0" presId="urn:microsoft.com/office/officeart/2005/8/layout/vList5"/>
    <dgm:cxn modelId="{C37D33AA-FE15-4851-8DB9-8D8449332CD0}" type="presOf" srcId="{B820252D-59EE-494D-8F30-BE297EC8A607}" destId="{93F703A3-5933-48C1-AD01-5D822422C436}" srcOrd="0" destOrd="0" presId="urn:microsoft.com/office/officeart/2005/8/layout/vList5"/>
    <dgm:cxn modelId="{460245B7-823D-4572-8723-931EDC1B8063}" srcId="{C9F3B61D-0ACA-47BF-AC70-0BB1B4926C3A}" destId="{7E7694B0-C32D-473F-B49C-51E27C3F47E3}" srcOrd="1" destOrd="0" parTransId="{F7A07431-FEEC-4110-A252-66B55E9B1E9D}" sibTransId="{47A75D06-589A-4712-86BD-8C1AEF5C1EAB}"/>
    <dgm:cxn modelId="{C900B849-6BDB-448D-8B2F-6A571FE6D278}" srcId="{C9F3B61D-0ACA-47BF-AC70-0BB1B4926C3A}" destId="{D1A632B7-CA59-476A-96D8-5EC49E766344}" srcOrd="6" destOrd="0" parTransId="{BC9CDDEE-1591-4CCE-8E8B-4B3800D5E159}" sibTransId="{609F44CC-0448-4C50-B096-5EDF13F20E2F}"/>
    <dgm:cxn modelId="{A87A90B5-C2B6-4D6D-B6BA-3D85487F26B6}" srcId="{82FC40A7-342E-4780-91AD-D385BF37B26C}" destId="{11D0EBFE-44E4-4E5A-A601-543B70B87DEA}" srcOrd="0" destOrd="0" parTransId="{6BA83311-BE8C-40F9-94A7-FEF475C50919}" sibTransId="{60743FF3-9067-47DA-9D86-C1D4C2C34DF0}"/>
    <dgm:cxn modelId="{ABC11CA6-45C6-488A-B590-B7063E0C82D9}" srcId="{C9F3B61D-0ACA-47BF-AC70-0BB1B4926C3A}" destId="{C9610175-3E84-42D2-8670-B33D42184CAB}" srcOrd="2" destOrd="0" parTransId="{2A21E222-B6D3-4721-A3E2-55ED28C75420}" sibTransId="{B82162FC-ECF8-4825-B68B-A43FC57B4785}"/>
    <dgm:cxn modelId="{E8860F8B-5D5C-4013-8F05-670EED24BDA8}" type="presOf" srcId="{74958520-A74B-4552-96EC-24AA9D99CA20}" destId="{6B200F74-ADEC-40CE-AA14-40144143121B}" srcOrd="0" destOrd="0" presId="urn:microsoft.com/office/officeart/2005/8/layout/vList5"/>
    <dgm:cxn modelId="{D1CAE763-C531-434C-B82F-F2FD91528EDA}" type="presOf" srcId="{3BA015F8-27E3-4571-BE4F-5680775F0D31}" destId="{3D1251DE-C406-42DB-B4E8-F267DAB02E64}" srcOrd="0" destOrd="0" presId="urn:microsoft.com/office/officeart/2005/8/layout/vList5"/>
    <dgm:cxn modelId="{63045474-87B9-4BE8-BE0F-1FC966D30CE0}" srcId="{C9610175-3E84-42D2-8670-B33D42184CAB}" destId="{134F7EF8-311B-4752-A1AE-9DECCDD5137B}" srcOrd="0" destOrd="0" parTransId="{CCD454BC-1498-4786-93B5-5B2CFD9CB1D6}" sibTransId="{633A7BCE-0861-48E0-8858-5443CB888307}"/>
    <dgm:cxn modelId="{08024A98-552A-4550-B7AA-8BC706C17F9A}" srcId="{C9F3B61D-0ACA-47BF-AC70-0BB1B4926C3A}" destId="{2F9A68B2-84CF-4953-A3DF-80E884BC76AD}" srcOrd="7" destOrd="0" parTransId="{2BD21C61-6548-42B4-AFA5-97E29359AA4A}" sibTransId="{70735DA3-F6F0-4103-82EF-AACBB85EE7CD}"/>
    <dgm:cxn modelId="{0210569F-7079-4C43-B116-5E2EB5CD0FC6}" srcId="{92A03B23-EF74-452A-8FB1-FD29A94730E4}" destId="{5A193D0D-41A9-4E36-A85D-A57204197EDC}" srcOrd="0" destOrd="0" parTransId="{0B38B624-861E-475B-B799-7D05FC9C598B}" sibTransId="{8D16C672-78D7-4B92-B7C7-7F4CD514CD59}"/>
    <dgm:cxn modelId="{1F081351-6031-4F30-8600-538FEDB784A0}" srcId="{7E7694B0-C32D-473F-B49C-51E27C3F47E3}" destId="{0E588E52-46D3-4D85-BA46-7D69EA1AE991}" srcOrd="0" destOrd="0" parTransId="{A26BB00A-CD4E-4F86-B691-ADB8AA746BEC}" sibTransId="{1E31F04D-8D40-4602-A7BC-277646E92BD3}"/>
    <dgm:cxn modelId="{B8E30E2A-EE05-4FB5-8BA7-349199B84AB2}" type="presOf" srcId="{C9F3B61D-0ACA-47BF-AC70-0BB1B4926C3A}" destId="{880520F1-10A6-46D8-B7E5-E8190D745B1D}" srcOrd="0" destOrd="0" presId="urn:microsoft.com/office/officeart/2005/8/layout/vList5"/>
    <dgm:cxn modelId="{5BC440E1-F0C0-459D-9030-6F2560A99F6C}" type="presOf" srcId="{DDBB1CAE-6965-4310-A830-7A1FAA794460}" destId="{1A5EBB4D-326A-4BA0-BE77-514C9A5EE696}" srcOrd="0" destOrd="0" presId="urn:microsoft.com/office/officeart/2005/8/layout/vList5"/>
    <dgm:cxn modelId="{9B7D10E4-F5CC-4C87-A023-E9DA819FFBB4}" type="presOf" srcId="{5A193D0D-41A9-4E36-A85D-A57204197EDC}" destId="{0772E3B6-98CB-4352-AEA2-E7923017AEDA}" srcOrd="0" destOrd="0" presId="urn:microsoft.com/office/officeart/2005/8/layout/vList5"/>
    <dgm:cxn modelId="{E7F817FD-3D96-4BC4-AB08-46F8CC292580}" srcId="{D1A632B7-CA59-476A-96D8-5EC49E766344}" destId="{C6948B0E-E384-40CC-A906-AB5680C0FC17}" srcOrd="0" destOrd="0" parTransId="{879BCF02-D734-4778-970E-D461C7E686E6}" sibTransId="{865B9A07-61A3-4532-BB63-18E42188464B}"/>
    <dgm:cxn modelId="{CB4A20CD-E5B9-40A9-82C7-0E0CEB157995}" type="presOf" srcId="{C6948B0E-E384-40CC-A906-AB5680C0FC17}" destId="{44320601-FAF8-4884-99F9-3567F2D34D61}" srcOrd="0" destOrd="0" presId="urn:microsoft.com/office/officeart/2005/8/layout/vList5"/>
    <dgm:cxn modelId="{34BA421C-1B40-479F-8C44-7EF2D6FAAD69}" type="presOf" srcId="{35476F82-1885-4FB9-9497-AF3F9C4D88B1}" destId="{1B06438F-523D-4749-AC06-EE01995CA97F}" srcOrd="0" destOrd="0" presId="urn:microsoft.com/office/officeart/2005/8/layout/vList5"/>
    <dgm:cxn modelId="{1774217E-BCF5-42FF-8A00-3EDBB42ECBDF}" type="presOf" srcId="{6D704829-FD28-447E-B08D-5BF2BF947992}" destId="{D134CE38-71B3-4DB2-B54E-372BFA327171}" srcOrd="0" destOrd="0" presId="urn:microsoft.com/office/officeart/2005/8/layout/vList5"/>
    <dgm:cxn modelId="{852D27E1-AD12-4A5E-83AC-CA00D992FA95}" type="presOf" srcId="{2F9A68B2-84CF-4953-A3DF-80E884BC76AD}" destId="{A10488C6-129C-489F-89D2-3740719F1C98}" srcOrd="0" destOrd="0" presId="urn:microsoft.com/office/officeart/2005/8/layout/vList5"/>
    <dgm:cxn modelId="{D591F7E0-6E68-47D7-B309-9E8BF5D183BD}" type="presParOf" srcId="{880520F1-10A6-46D8-B7E5-E8190D745B1D}" destId="{2CD47433-A2C7-4EE4-BE9E-7D63C478AC47}" srcOrd="0" destOrd="0" presId="urn:microsoft.com/office/officeart/2005/8/layout/vList5"/>
    <dgm:cxn modelId="{438B6058-7027-4915-B5A8-5D3C467B8B7E}" type="presParOf" srcId="{2CD47433-A2C7-4EE4-BE9E-7D63C478AC47}" destId="{F96E60A6-7C08-4F7A-8FD7-0D496EEB4447}" srcOrd="0" destOrd="0" presId="urn:microsoft.com/office/officeart/2005/8/layout/vList5"/>
    <dgm:cxn modelId="{55AE3DEC-B375-4BA9-AFD8-51332690F725}" type="presParOf" srcId="{880520F1-10A6-46D8-B7E5-E8190D745B1D}" destId="{36CB44B4-51FA-48A4-B241-42C99AF20E93}" srcOrd="1" destOrd="0" presId="urn:microsoft.com/office/officeart/2005/8/layout/vList5"/>
    <dgm:cxn modelId="{98FBC926-30D2-4343-9EED-D184B26E1AAC}" type="presParOf" srcId="{880520F1-10A6-46D8-B7E5-E8190D745B1D}" destId="{86FC93B1-69FA-4931-86DF-4F11E2F3776E}" srcOrd="2" destOrd="0" presId="urn:microsoft.com/office/officeart/2005/8/layout/vList5"/>
    <dgm:cxn modelId="{8D6651DC-67BA-4FC3-AA5F-0D73E229824B}" type="presParOf" srcId="{86FC93B1-69FA-4931-86DF-4F11E2F3776E}" destId="{A1F842F0-BD85-45B9-8C63-A1662E850D3B}" srcOrd="0" destOrd="0" presId="urn:microsoft.com/office/officeart/2005/8/layout/vList5"/>
    <dgm:cxn modelId="{141B1A22-131E-4354-AFB4-888B3A19D6DF}" type="presParOf" srcId="{86FC93B1-69FA-4931-86DF-4F11E2F3776E}" destId="{5E247AB3-B76F-4729-A466-24895E415F39}" srcOrd="1" destOrd="0" presId="urn:microsoft.com/office/officeart/2005/8/layout/vList5"/>
    <dgm:cxn modelId="{2BBE792E-443E-42C9-B362-EDE1098A02B0}" type="presParOf" srcId="{880520F1-10A6-46D8-B7E5-E8190D745B1D}" destId="{F4E83B8F-6D51-4C77-9BA4-DBC5E6847B13}" srcOrd="3" destOrd="0" presId="urn:microsoft.com/office/officeart/2005/8/layout/vList5"/>
    <dgm:cxn modelId="{741AD33A-977C-45F9-83AA-262BFEC7C350}" type="presParOf" srcId="{880520F1-10A6-46D8-B7E5-E8190D745B1D}" destId="{E0FBEB36-FA43-4805-83DB-B3085F4CF5C3}" srcOrd="4" destOrd="0" presId="urn:microsoft.com/office/officeart/2005/8/layout/vList5"/>
    <dgm:cxn modelId="{EA53B677-6173-4AB0-B885-2EE4365ECD9B}" type="presParOf" srcId="{E0FBEB36-FA43-4805-83DB-B3085F4CF5C3}" destId="{4BF764E1-3E4E-4163-8D03-7DDE1E8A19DD}" srcOrd="0" destOrd="0" presId="urn:microsoft.com/office/officeart/2005/8/layout/vList5"/>
    <dgm:cxn modelId="{25D6166B-6066-4986-B1C2-C71A56D9ECD3}" type="presParOf" srcId="{E0FBEB36-FA43-4805-83DB-B3085F4CF5C3}" destId="{6B3B195B-ED3F-4CB7-B30D-1A102DBEE30D}" srcOrd="1" destOrd="0" presId="urn:microsoft.com/office/officeart/2005/8/layout/vList5"/>
    <dgm:cxn modelId="{A47BBFB5-3080-4B2D-8CE7-350479FAAB9D}" type="presParOf" srcId="{880520F1-10A6-46D8-B7E5-E8190D745B1D}" destId="{DD7E22A6-595E-4A33-B5B4-9A097E75FE65}" srcOrd="5" destOrd="0" presId="urn:microsoft.com/office/officeart/2005/8/layout/vList5"/>
    <dgm:cxn modelId="{D5A34DF9-12A3-417F-893A-7A614EDF7985}" type="presParOf" srcId="{880520F1-10A6-46D8-B7E5-E8190D745B1D}" destId="{6625FF45-BBDF-4CE4-BFD3-6F6EF2DA00DE}" srcOrd="6" destOrd="0" presId="urn:microsoft.com/office/officeart/2005/8/layout/vList5"/>
    <dgm:cxn modelId="{DDD250A9-8AD5-4936-8C62-8AD464D8C3C8}" type="presParOf" srcId="{6625FF45-BBDF-4CE4-BFD3-6F6EF2DA00DE}" destId="{3D1251DE-C406-42DB-B4E8-F267DAB02E64}" srcOrd="0" destOrd="0" presId="urn:microsoft.com/office/officeart/2005/8/layout/vList5"/>
    <dgm:cxn modelId="{2BF65E0C-2F4F-41D7-A830-C286B7F39D2B}" type="presParOf" srcId="{6625FF45-BBDF-4CE4-BFD3-6F6EF2DA00DE}" destId="{1A5EBB4D-326A-4BA0-BE77-514C9A5EE696}" srcOrd="1" destOrd="0" presId="urn:microsoft.com/office/officeart/2005/8/layout/vList5"/>
    <dgm:cxn modelId="{542B98C6-5A8F-4356-8FDE-276E108CA828}" type="presParOf" srcId="{880520F1-10A6-46D8-B7E5-E8190D745B1D}" destId="{E07720B0-6A4B-4E81-8C5B-4AC838E17C1C}" srcOrd="7" destOrd="0" presId="urn:microsoft.com/office/officeart/2005/8/layout/vList5"/>
    <dgm:cxn modelId="{BCF99FAA-3699-4990-971C-1360BCB0136E}" type="presParOf" srcId="{880520F1-10A6-46D8-B7E5-E8190D745B1D}" destId="{9E67A4F8-3CDA-4FFA-BFFC-F281A75307CE}" srcOrd="8" destOrd="0" presId="urn:microsoft.com/office/officeart/2005/8/layout/vList5"/>
    <dgm:cxn modelId="{1D17F884-A880-4D98-B3E6-94EB0D7F5232}" type="presParOf" srcId="{9E67A4F8-3CDA-4FFA-BFFC-F281A75307CE}" destId="{C261736D-418E-41A6-A6BB-AB2657FC2277}" srcOrd="0" destOrd="0" presId="urn:microsoft.com/office/officeart/2005/8/layout/vList5"/>
    <dgm:cxn modelId="{49714889-6EC5-4E6A-9E5F-AA37411BCBF1}" type="presParOf" srcId="{9E67A4F8-3CDA-4FFA-BFFC-F281A75307CE}" destId="{5766956A-574F-46B5-ACD1-D9714AF89BD6}" srcOrd="1" destOrd="0" presId="urn:microsoft.com/office/officeart/2005/8/layout/vList5"/>
    <dgm:cxn modelId="{2512CA0D-6B8D-4C36-8E92-1A1C5D974F35}" type="presParOf" srcId="{880520F1-10A6-46D8-B7E5-E8190D745B1D}" destId="{8697EE55-8795-4C51-86F8-A82E23819B68}" srcOrd="9" destOrd="0" presId="urn:microsoft.com/office/officeart/2005/8/layout/vList5"/>
    <dgm:cxn modelId="{714DFD91-197F-4436-94EB-BC65307953CB}" type="presParOf" srcId="{880520F1-10A6-46D8-B7E5-E8190D745B1D}" destId="{CB7C513E-87BB-445F-946E-79CB66656C38}" srcOrd="10" destOrd="0" presId="urn:microsoft.com/office/officeart/2005/8/layout/vList5"/>
    <dgm:cxn modelId="{658FCC4D-7E3E-4447-99DE-816AE4D62DB3}" type="presParOf" srcId="{CB7C513E-87BB-445F-946E-79CB66656C38}" destId="{1B06438F-523D-4749-AC06-EE01995CA97F}" srcOrd="0" destOrd="0" presId="urn:microsoft.com/office/officeart/2005/8/layout/vList5"/>
    <dgm:cxn modelId="{A38E76EE-8E0F-4D59-B82D-4CB4C18F3D87}" type="presParOf" srcId="{CB7C513E-87BB-445F-946E-79CB66656C38}" destId="{BAE50826-BF8A-4657-88DB-F7589C6DBD7B}" srcOrd="1" destOrd="0" presId="urn:microsoft.com/office/officeart/2005/8/layout/vList5"/>
    <dgm:cxn modelId="{BEFBDC6F-E185-4648-9772-539AA8C7CA31}" type="presParOf" srcId="{880520F1-10A6-46D8-B7E5-E8190D745B1D}" destId="{7061F127-5782-4A7F-B17A-F4696C2426A1}" srcOrd="11" destOrd="0" presId="urn:microsoft.com/office/officeart/2005/8/layout/vList5"/>
    <dgm:cxn modelId="{31635682-AE41-413C-8185-B8C19E248FCD}" type="presParOf" srcId="{880520F1-10A6-46D8-B7E5-E8190D745B1D}" destId="{B2975396-E0F8-46E9-803E-8F8DC818D507}" srcOrd="12" destOrd="0" presId="urn:microsoft.com/office/officeart/2005/8/layout/vList5"/>
    <dgm:cxn modelId="{CFE737E4-5478-4A32-9CAD-63E1C597BBA0}" type="presParOf" srcId="{B2975396-E0F8-46E9-803E-8F8DC818D507}" destId="{29749BEC-52EA-4673-B247-CF19BC328367}" srcOrd="0" destOrd="0" presId="urn:microsoft.com/office/officeart/2005/8/layout/vList5"/>
    <dgm:cxn modelId="{FDE5CA41-04A9-4ADD-84A6-9A2835F893E9}" type="presParOf" srcId="{B2975396-E0F8-46E9-803E-8F8DC818D507}" destId="{44320601-FAF8-4884-99F9-3567F2D34D61}" srcOrd="1" destOrd="0" presId="urn:microsoft.com/office/officeart/2005/8/layout/vList5"/>
    <dgm:cxn modelId="{A15D924D-8730-4825-BD68-E3A2ECA467E0}" type="presParOf" srcId="{880520F1-10A6-46D8-B7E5-E8190D745B1D}" destId="{2F2D4CFA-0347-4364-8968-4610EB72CFF5}" srcOrd="13" destOrd="0" presId="urn:microsoft.com/office/officeart/2005/8/layout/vList5"/>
    <dgm:cxn modelId="{37B59A8F-BF9B-4AC0-B6CE-9459A69AC20F}" type="presParOf" srcId="{880520F1-10A6-46D8-B7E5-E8190D745B1D}" destId="{97985694-F44E-4AD5-9065-B4B365431844}" srcOrd="14" destOrd="0" presId="urn:microsoft.com/office/officeart/2005/8/layout/vList5"/>
    <dgm:cxn modelId="{7049BEDE-DF49-4DBB-B896-A76CF76CE2B4}" type="presParOf" srcId="{97985694-F44E-4AD5-9065-B4B365431844}" destId="{A10488C6-129C-489F-89D2-3740719F1C98}" srcOrd="0" destOrd="0" presId="urn:microsoft.com/office/officeart/2005/8/layout/vList5"/>
    <dgm:cxn modelId="{D8643FF2-0B9A-4ED5-B740-FEE829E8B9C9}" type="presParOf" srcId="{97985694-F44E-4AD5-9065-B4B365431844}" destId="{0E159100-EAA6-4884-89C0-EE8FE12070A1}" srcOrd="1" destOrd="0" presId="urn:microsoft.com/office/officeart/2005/8/layout/vList5"/>
    <dgm:cxn modelId="{CDACD509-5D6D-4BC0-BF22-97930DD510FD}" type="presParOf" srcId="{880520F1-10A6-46D8-B7E5-E8190D745B1D}" destId="{423D46DC-DFDA-4B2C-9D86-B2EA3E9AFF03}" srcOrd="15" destOrd="0" presId="urn:microsoft.com/office/officeart/2005/8/layout/vList5"/>
    <dgm:cxn modelId="{95784054-3B5E-4198-B90D-C7C29A31493A}" type="presParOf" srcId="{880520F1-10A6-46D8-B7E5-E8190D745B1D}" destId="{2F1E41CC-3D84-42D8-B075-C3A094400A26}" srcOrd="16" destOrd="0" presId="urn:microsoft.com/office/officeart/2005/8/layout/vList5"/>
    <dgm:cxn modelId="{96BCFC21-4F78-408E-BA21-23BB164020A7}" type="presParOf" srcId="{2F1E41CC-3D84-42D8-B075-C3A094400A26}" destId="{9CE84BF1-C781-4AF0-94B4-0ACAE7466A2D}" srcOrd="0" destOrd="0" presId="urn:microsoft.com/office/officeart/2005/8/layout/vList5"/>
    <dgm:cxn modelId="{B7DE77EC-38BA-441B-BF90-DCE834BB19A9}" type="presParOf" srcId="{2F1E41CC-3D84-42D8-B075-C3A094400A26}" destId="{D134CE38-71B3-4DB2-B54E-372BFA327171}" srcOrd="1" destOrd="0" presId="urn:microsoft.com/office/officeart/2005/8/layout/vList5"/>
    <dgm:cxn modelId="{DE3775EF-24B6-459A-BC0B-4C2624D180E3}" type="presParOf" srcId="{880520F1-10A6-46D8-B7E5-E8190D745B1D}" destId="{EFE69BE8-FB05-4FF5-BD9D-8F8EA4E316BE}" srcOrd="17" destOrd="0" presId="urn:microsoft.com/office/officeart/2005/8/layout/vList5"/>
    <dgm:cxn modelId="{B07DA94D-F340-47D5-B1CD-B01B63D6095F}" type="presParOf" srcId="{880520F1-10A6-46D8-B7E5-E8190D745B1D}" destId="{0AB16611-AD22-46A4-9B7C-E9736DE28B97}" srcOrd="18" destOrd="0" presId="urn:microsoft.com/office/officeart/2005/8/layout/vList5"/>
    <dgm:cxn modelId="{9D176B07-727B-4FF6-8F93-5381097F7565}" type="presParOf" srcId="{0AB16611-AD22-46A4-9B7C-E9736DE28B97}" destId="{572B1F37-4F5C-46DB-A13F-F7455B8DF762}" srcOrd="0" destOrd="0" presId="urn:microsoft.com/office/officeart/2005/8/layout/vList5"/>
    <dgm:cxn modelId="{1DF35707-EEC9-4650-BAAC-42EE4C87D3C9}" type="presParOf" srcId="{0AB16611-AD22-46A4-9B7C-E9736DE28B97}" destId="{0772E3B6-98CB-4352-AEA2-E7923017AEDA}" srcOrd="1" destOrd="0" presId="urn:microsoft.com/office/officeart/2005/8/layout/vList5"/>
    <dgm:cxn modelId="{F51E4029-2260-43E8-9908-9E8C3BC900BD}" type="presParOf" srcId="{880520F1-10A6-46D8-B7E5-E8190D745B1D}" destId="{295CB0A0-A691-41B4-87D0-3F05C9AB1231}" srcOrd="19" destOrd="0" presId="urn:microsoft.com/office/officeart/2005/8/layout/vList5"/>
    <dgm:cxn modelId="{0A76A8ED-0872-4DB7-8828-25352B7A5B78}" type="presParOf" srcId="{880520F1-10A6-46D8-B7E5-E8190D745B1D}" destId="{B66FF77D-A7E2-4DBD-86BA-436037C8168B}" srcOrd="20" destOrd="0" presId="urn:microsoft.com/office/officeart/2005/8/layout/vList5"/>
    <dgm:cxn modelId="{0B681849-3E4C-4022-8779-5EE73C661F42}" type="presParOf" srcId="{B66FF77D-A7E2-4DBD-86BA-436037C8168B}" destId="{93F703A3-5933-48C1-AD01-5D822422C436}" srcOrd="0" destOrd="0" presId="urn:microsoft.com/office/officeart/2005/8/layout/vList5"/>
    <dgm:cxn modelId="{EF5CC182-0DFC-454B-889B-43C6F19C36A5}" type="presParOf" srcId="{B66FF77D-A7E2-4DBD-86BA-436037C8168B}" destId="{6B200F74-ADEC-40CE-AA14-40144143121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D6CA4E8-48D4-4B0F-964D-8CB462A4C1B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8A83F1BC-179F-49F8-8664-26CE0AC7346F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r>
            <a:rPr lang="sl-SI" sz="1600" b="1" dirty="0" smtClean="0">
              <a:latin typeface="Cambria" panose="02040503050406030204" pitchFamily="18" charset="0"/>
            </a:rPr>
            <a:t>Način sodelovanja</a:t>
          </a:r>
          <a:endParaRPr lang="en-GB" sz="1600" b="1" dirty="0">
            <a:latin typeface="Cambria" panose="02040503050406030204" pitchFamily="18" charset="0"/>
          </a:endParaRPr>
        </a:p>
      </dgm:t>
    </dgm:pt>
    <dgm:pt modelId="{176A04F5-6C3E-4DB9-B514-924DE12A282B}" type="parTrans" cxnId="{C3C0D3CC-F186-4911-A5B3-0793FC8257A2}">
      <dgm:prSet/>
      <dgm:spPr/>
      <dgm:t>
        <a:bodyPr/>
        <a:lstStyle/>
        <a:p>
          <a:endParaRPr lang="en-GB" sz="1200"/>
        </a:p>
      </dgm:t>
    </dgm:pt>
    <dgm:pt modelId="{0890B353-CAFA-4D7F-9557-7F5D4E89EFB6}" type="sibTrans" cxnId="{C3C0D3CC-F186-4911-A5B3-0793FC8257A2}">
      <dgm:prSet/>
      <dgm:spPr/>
      <dgm:t>
        <a:bodyPr/>
        <a:lstStyle/>
        <a:p>
          <a:endParaRPr lang="en-GB" sz="1200"/>
        </a:p>
      </dgm:t>
    </dgm:pt>
    <dgm:pt modelId="{C3CFE2F6-947E-4C26-8E6E-AE12172F58CB}">
      <dgm:prSet phldrT="[Text]" custT="1"/>
      <dgm:spPr/>
      <dgm:t>
        <a:bodyPr/>
        <a:lstStyle/>
        <a:p>
          <a:r>
            <a:rPr lang="sl-SI" sz="1600" b="0" dirty="0" smtClean="0">
              <a:latin typeface="Cambria" panose="02040503050406030204" pitchFamily="18" charset="0"/>
            </a:rPr>
            <a:t>Se ne ocenjuje, je pa dokazilo, da je šola med letom aktivno sodeluje kot partner kampanje in izvajala izpolnjeno po vprašalniku.</a:t>
          </a:r>
          <a:endParaRPr lang="en-GB" sz="1600" b="0" dirty="0">
            <a:latin typeface="Cambria" panose="02040503050406030204" pitchFamily="18" charset="0"/>
          </a:endParaRPr>
        </a:p>
      </dgm:t>
    </dgm:pt>
    <dgm:pt modelId="{256A2A28-472D-4C49-A47E-A690E536B50D}" type="parTrans" cxnId="{25CB1FE4-81B0-4E7E-9044-BC3DCE7931B4}">
      <dgm:prSet/>
      <dgm:spPr/>
      <dgm:t>
        <a:bodyPr/>
        <a:lstStyle/>
        <a:p>
          <a:endParaRPr lang="en-GB" sz="1200"/>
        </a:p>
      </dgm:t>
    </dgm:pt>
    <dgm:pt modelId="{B188D7A8-6F84-455B-87B3-61DBD9FFE223}" type="sibTrans" cxnId="{25CB1FE4-81B0-4E7E-9044-BC3DCE7931B4}">
      <dgm:prSet/>
      <dgm:spPr/>
      <dgm:t>
        <a:bodyPr/>
        <a:lstStyle/>
        <a:p>
          <a:endParaRPr lang="en-GB" sz="1200"/>
        </a:p>
      </dgm:t>
    </dgm:pt>
    <dgm:pt modelId="{2AE639A1-D215-408F-ACD2-CF2606DA3749}">
      <dgm:prSet phldrT="[Text]" custT="1"/>
      <dgm:spPr>
        <a:solidFill>
          <a:srgbClr val="E57D3B"/>
        </a:solidFill>
      </dgm:spPr>
      <dgm:t>
        <a:bodyPr/>
        <a:lstStyle/>
        <a:p>
          <a:r>
            <a:rPr lang="sl-SI" sz="1600" b="1" dirty="0" smtClean="0">
              <a:latin typeface="Cambria" panose="02040503050406030204" pitchFamily="18" charset="0"/>
            </a:rPr>
            <a:t>Poglavje za </a:t>
          </a:r>
          <a:r>
            <a:rPr lang="sl-SI" sz="1600" b="1" dirty="0" err="1" smtClean="0">
              <a:latin typeface="Cambria" panose="02040503050406030204" pitchFamily="18" charset="0"/>
            </a:rPr>
            <a:t>EKOučbenik</a:t>
          </a:r>
          <a:r>
            <a:rPr lang="sl-SI" sz="1600" b="1" dirty="0" smtClean="0">
              <a:latin typeface="Cambria" panose="02040503050406030204" pitchFamily="18" charset="0"/>
            </a:rPr>
            <a:t> Pozor(!)ni za okolje</a:t>
          </a:r>
          <a:endParaRPr lang="en-GB" sz="1600" b="1" dirty="0">
            <a:latin typeface="Cambria" panose="02040503050406030204" pitchFamily="18" charset="0"/>
          </a:endParaRPr>
        </a:p>
      </dgm:t>
    </dgm:pt>
    <dgm:pt modelId="{F778FDC9-157C-4C29-A273-B9788D6E9627}" type="sibTrans" cxnId="{24CC96B5-AD9B-49D8-8BBE-3E39051B4A20}">
      <dgm:prSet/>
      <dgm:spPr/>
      <dgm:t>
        <a:bodyPr/>
        <a:lstStyle/>
        <a:p>
          <a:endParaRPr lang="en-GB" sz="1200"/>
        </a:p>
      </dgm:t>
    </dgm:pt>
    <dgm:pt modelId="{E839C97B-16C4-4B91-B953-65752A3B7DA6}" type="parTrans" cxnId="{24CC96B5-AD9B-49D8-8BBE-3E39051B4A20}">
      <dgm:prSet/>
      <dgm:spPr/>
      <dgm:t>
        <a:bodyPr/>
        <a:lstStyle/>
        <a:p>
          <a:endParaRPr lang="en-GB" sz="1200"/>
        </a:p>
      </dgm:t>
    </dgm:pt>
    <dgm:pt modelId="{4C4BF46F-0E3B-427D-9F3F-3DE34C68AE3E}">
      <dgm:prSet phldrT="[Text]" custT="1"/>
      <dgm:spPr>
        <a:solidFill>
          <a:srgbClr val="E57D3B"/>
        </a:solidFill>
      </dgm:spPr>
      <dgm:t>
        <a:bodyPr/>
        <a:lstStyle/>
        <a:p>
          <a:r>
            <a:rPr lang="sl-SI" sz="1600" b="1" dirty="0" smtClean="0">
              <a:latin typeface="Cambria" panose="02040503050406030204" pitchFamily="18" charset="0"/>
            </a:rPr>
            <a:t>Spletni vprašalnik (</a:t>
          </a:r>
          <a:r>
            <a:rPr lang="sl-SI" sz="1600" b="1" dirty="0" err="1" smtClean="0">
              <a:latin typeface="Cambria" panose="02040503050406030204" pitchFamily="18" charset="0"/>
            </a:rPr>
            <a:t>EKOnačrt</a:t>
          </a:r>
          <a:r>
            <a:rPr lang="sl-SI" sz="1600" b="1" dirty="0" smtClean="0">
              <a:latin typeface="Cambria" panose="02040503050406030204" pitchFamily="18" charset="0"/>
            </a:rPr>
            <a:t>)</a:t>
          </a:r>
          <a:endParaRPr lang="en-GB" sz="1600" b="1" dirty="0">
            <a:latin typeface="Cambria" panose="02040503050406030204" pitchFamily="18" charset="0"/>
          </a:endParaRPr>
        </a:p>
      </dgm:t>
    </dgm:pt>
    <dgm:pt modelId="{77A52554-DBCD-45D4-8DED-D636812ED8CC}" type="sibTrans" cxnId="{A561D6C4-9510-4D0D-9A88-9349898D9C00}">
      <dgm:prSet/>
      <dgm:spPr/>
      <dgm:t>
        <a:bodyPr/>
        <a:lstStyle/>
        <a:p>
          <a:endParaRPr lang="en-GB" sz="1200"/>
        </a:p>
      </dgm:t>
    </dgm:pt>
    <dgm:pt modelId="{4C0E8B78-FF79-49D9-87EB-4CCCA6DD7F8B}" type="parTrans" cxnId="{A561D6C4-9510-4D0D-9A88-9349898D9C00}">
      <dgm:prSet/>
      <dgm:spPr/>
      <dgm:t>
        <a:bodyPr/>
        <a:lstStyle/>
        <a:p>
          <a:endParaRPr lang="en-GB" sz="1200"/>
        </a:p>
      </dgm:t>
    </dgm:pt>
    <dgm:pt modelId="{89E79289-4272-40CB-BF0F-785E4AE0AB6F}">
      <dgm:prSet phldrT="[Text]" custT="1"/>
      <dgm:spPr>
        <a:noFill/>
      </dgm:spPr>
      <dgm:t>
        <a:bodyPr/>
        <a:lstStyle/>
        <a:p>
          <a:r>
            <a:rPr lang="sl-SI" sz="1600" dirty="0" smtClean="0">
              <a:latin typeface="Cambria" panose="02040503050406030204" pitchFamily="18" charset="0"/>
            </a:rPr>
            <a:t>Se ne ocenjuje.</a:t>
          </a:r>
          <a:endParaRPr lang="en-GB" sz="1600" dirty="0">
            <a:latin typeface="Cambria" panose="02040503050406030204" pitchFamily="18" charset="0"/>
          </a:endParaRPr>
        </a:p>
      </dgm:t>
    </dgm:pt>
    <dgm:pt modelId="{B591F657-2C2C-487C-AD6F-61366A6DDA74}" type="parTrans" cxnId="{940FF786-9E5B-4E8F-9CED-1BF210D5AD4B}">
      <dgm:prSet/>
      <dgm:spPr/>
      <dgm:t>
        <a:bodyPr/>
        <a:lstStyle/>
        <a:p>
          <a:endParaRPr lang="en-GB" sz="1200"/>
        </a:p>
      </dgm:t>
    </dgm:pt>
    <dgm:pt modelId="{F6CAE5DF-B480-49EE-BEAA-43175095D4A3}" type="sibTrans" cxnId="{940FF786-9E5B-4E8F-9CED-1BF210D5AD4B}">
      <dgm:prSet/>
      <dgm:spPr/>
      <dgm:t>
        <a:bodyPr/>
        <a:lstStyle/>
        <a:p>
          <a:endParaRPr lang="en-GB" sz="1200"/>
        </a:p>
      </dgm:t>
    </dgm:pt>
    <dgm:pt modelId="{6112D8DD-2B35-4F34-B96D-4C0AFBDE9442}">
      <dgm:prSet phldrT="[Text]" custT="1"/>
      <dgm:spPr>
        <a:noFill/>
      </dgm:spPr>
      <dgm:t>
        <a:bodyPr/>
        <a:lstStyle/>
        <a:p>
          <a:pPr algn="l"/>
          <a:r>
            <a:rPr lang="sl-SI" sz="1600" b="0" dirty="0" smtClean="0">
              <a:solidFill>
                <a:schemeClr val="tx1"/>
              </a:solidFill>
              <a:latin typeface="Cambria" panose="02040503050406030204" pitchFamily="18" charset="0"/>
            </a:rPr>
            <a:t>Z izpolnitvijo vprašalnika se šole zavežejo za aktivno izvajanje aktivnosti za zmanjševanje ogljičnega odtisa. </a:t>
          </a:r>
          <a:endParaRPr lang="en-GB" sz="1600" b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3FB36C84-C79F-48FD-9BDA-723BAEF0E438}" type="parTrans" cxnId="{BDC1564E-5908-417E-82F2-470018691CAB}">
      <dgm:prSet/>
      <dgm:spPr/>
      <dgm:t>
        <a:bodyPr/>
        <a:lstStyle/>
        <a:p>
          <a:endParaRPr lang="en-GB" sz="1200"/>
        </a:p>
      </dgm:t>
    </dgm:pt>
    <dgm:pt modelId="{D713307E-5A17-4EFE-AF74-464B10BBE82A}" type="sibTrans" cxnId="{BDC1564E-5908-417E-82F2-470018691CAB}">
      <dgm:prSet/>
      <dgm:spPr/>
      <dgm:t>
        <a:bodyPr/>
        <a:lstStyle/>
        <a:p>
          <a:endParaRPr lang="en-GB" sz="1200"/>
        </a:p>
      </dgm:t>
    </dgm:pt>
    <dgm:pt modelId="{841155E7-C755-4D6C-899D-FEB5DE23B681}">
      <dgm:prSet phldrT="[Text]" custT="1"/>
      <dgm:spPr>
        <a:solidFill>
          <a:srgbClr val="E57D3B"/>
        </a:solidFill>
      </dgm:spPr>
      <dgm:t>
        <a:bodyPr/>
        <a:lstStyle/>
        <a:p>
          <a:r>
            <a:rPr lang="sl-SI" sz="1600" b="1" dirty="0" err="1" smtClean="0">
              <a:latin typeface="Cambria" panose="02040503050406030204" pitchFamily="18" charset="0"/>
            </a:rPr>
            <a:t>EKOkotiček</a:t>
          </a:r>
          <a:r>
            <a:rPr lang="sl-SI" sz="1600" b="1" dirty="0" smtClean="0">
              <a:latin typeface="Cambria" panose="02040503050406030204" pitchFamily="18" charset="0"/>
            </a:rPr>
            <a:t> s panojem</a:t>
          </a:r>
          <a:endParaRPr lang="en-GB" sz="1600" b="1" dirty="0">
            <a:latin typeface="Cambria" panose="02040503050406030204" pitchFamily="18" charset="0"/>
          </a:endParaRPr>
        </a:p>
      </dgm:t>
    </dgm:pt>
    <dgm:pt modelId="{DC6A1F3D-01EC-41C0-9349-110342988D6B}" type="parTrans" cxnId="{26F836A2-4B8F-402D-A9E9-F537029F7886}">
      <dgm:prSet/>
      <dgm:spPr/>
      <dgm:t>
        <a:bodyPr/>
        <a:lstStyle/>
        <a:p>
          <a:endParaRPr lang="en-GB"/>
        </a:p>
      </dgm:t>
    </dgm:pt>
    <dgm:pt modelId="{8FE64B33-CC88-4039-9F18-C64A842F74C2}" type="sibTrans" cxnId="{26F836A2-4B8F-402D-A9E9-F537029F7886}">
      <dgm:prSet/>
      <dgm:spPr/>
      <dgm:t>
        <a:bodyPr/>
        <a:lstStyle/>
        <a:p>
          <a:endParaRPr lang="en-GB"/>
        </a:p>
      </dgm:t>
    </dgm:pt>
    <dgm:pt modelId="{2514D427-C535-404A-943F-685D9F5489AD}">
      <dgm:prSet phldrT="[Text]" custT="1"/>
      <dgm:spPr>
        <a:noFill/>
      </dgm:spPr>
      <dgm:t>
        <a:bodyPr/>
        <a:lstStyle/>
        <a:p>
          <a:r>
            <a:rPr lang="sl-SI" sz="1600" b="0" dirty="0" smtClean="0">
              <a:latin typeface="Cambria" panose="02040503050406030204" pitchFamily="18" charset="0"/>
            </a:rPr>
            <a:t>Se ne ocenjuje.</a:t>
          </a:r>
          <a:endParaRPr lang="en-GB" sz="1600" b="0" dirty="0">
            <a:latin typeface="Cambria" panose="02040503050406030204" pitchFamily="18" charset="0"/>
          </a:endParaRPr>
        </a:p>
      </dgm:t>
    </dgm:pt>
    <dgm:pt modelId="{E2EED0F5-05F9-4CAA-8B23-A33E4D489A1A}" type="parTrans" cxnId="{FBA87EAB-FE4E-4D5D-8FB9-A66FA11E3F65}">
      <dgm:prSet/>
      <dgm:spPr/>
      <dgm:t>
        <a:bodyPr/>
        <a:lstStyle/>
        <a:p>
          <a:endParaRPr lang="en-GB"/>
        </a:p>
      </dgm:t>
    </dgm:pt>
    <dgm:pt modelId="{6EA6C0CE-C56E-486C-AB10-B0502E43C905}" type="sibTrans" cxnId="{FBA87EAB-FE4E-4D5D-8FB9-A66FA11E3F65}">
      <dgm:prSet/>
      <dgm:spPr/>
      <dgm:t>
        <a:bodyPr/>
        <a:lstStyle/>
        <a:p>
          <a:endParaRPr lang="en-GB"/>
        </a:p>
      </dgm:t>
    </dgm:pt>
    <dgm:pt modelId="{7248FAFC-E087-4DDF-939A-96F655181478}">
      <dgm:prSet phldrT="[Text]" custT="1"/>
      <dgm:spPr>
        <a:solidFill>
          <a:srgbClr val="71685A"/>
        </a:solidFill>
      </dgm:spPr>
      <dgm:t>
        <a:bodyPr/>
        <a:lstStyle/>
        <a:p>
          <a:pPr algn="ctr"/>
          <a:r>
            <a:rPr lang="sl-SI" sz="1600" b="1" dirty="0" err="1" smtClean="0">
              <a:latin typeface="Cambria" panose="02040503050406030204" pitchFamily="18" charset="0"/>
            </a:rPr>
            <a:t>Časovnica</a:t>
          </a:r>
          <a:r>
            <a:rPr lang="sl-SI" sz="1600" b="1" dirty="0" smtClean="0">
              <a:latin typeface="Cambria" panose="02040503050406030204" pitchFamily="18" charset="0"/>
            </a:rPr>
            <a:t> in roki za oddajo</a:t>
          </a:r>
          <a:endParaRPr lang="en-GB" sz="1600" b="1" dirty="0">
            <a:latin typeface="Cambria" panose="02040503050406030204" pitchFamily="18" charset="0"/>
          </a:endParaRPr>
        </a:p>
      </dgm:t>
    </dgm:pt>
    <dgm:pt modelId="{5087AD49-1F59-443A-867E-1D6BE4326A9B}" type="parTrans" cxnId="{9D703A5F-78CA-4345-9F52-4AF5E9992E43}">
      <dgm:prSet/>
      <dgm:spPr/>
      <dgm:t>
        <a:bodyPr/>
        <a:lstStyle/>
        <a:p>
          <a:endParaRPr lang="en-GB"/>
        </a:p>
      </dgm:t>
    </dgm:pt>
    <dgm:pt modelId="{B61972C0-CA8E-46DA-9C12-14BE4E87E7A8}" type="sibTrans" cxnId="{9D703A5F-78CA-4345-9F52-4AF5E9992E43}">
      <dgm:prSet/>
      <dgm:spPr/>
      <dgm:t>
        <a:bodyPr/>
        <a:lstStyle/>
        <a:p>
          <a:endParaRPr lang="en-GB"/>
        </a:p>
      </dgm:t>
    </dgm:pt>
    <dgm:pt modelId="{15778CC7-D593-40E3-BE41-97D1F791469D}">
      <dgm:prSet phldrT="[Text]" custT="1"/>
      <dgm:spPr>
        <a:noFill/>
      </dgm:spPr>
      <dgm:t>
        <a:bodyPr/>
        <a:lstStyle/>
        <a:p>
          <a:pPr algn="l"/>
          <a:r>
            <a:rPr lang="sl-SI" sz="1600" b="0" dirty="0" smtClean="0">
              <a:latin typeface="Cambria" panose="02040503050406030204" pitchFamily="18" charset="0"/>
            </a:rPr>
            <a:t>Predstavljanje aktivnosti na panoju v </a:t>
          </a:r>
          <a:r>
            <a:rPr lang="sl-SI" sz="1600" b="0" dirty="0" err="1" smtClean="0">
              <a:latin typeface="Cambria" panose="02040503050406030204" pitchFamily="18" charset="0"/>
            </a:rPr>
            <a:t>EKOkotičku</a:t>
          </a:r>
          <a:r>
            <a:rPr lang="sl-SI" sz="1600" b="0" dirty="0" smtClean="0">
              <a:latin typeface="Cambria" panose="02040503050406030204" pitchFamily="18" charset="0"/>
            </a:rPr>
            <a:t>: celo šolsko leto</a:t>
          </a:r>
          <a:endParaRPr lang="en-GB" sz="1600" b="0" dirty="0">
            <a:latin typeface="Cambria" panose="02040503050406030204" pitchFamily="18" charset="0"/>
          </a:endParaRPr>
        </a:p>
      </dgm:t>
    </dgm:pt>
    <dgm:pt modelId="{74B361ED-B203-45FA-93FB-A8F90A65B25C}" type="parTrans" cxnId="{5D38B5E6-C11C-4336-8757-63F21C39DC57}">
      <dgm:prSet/>
      <dgm:spPr/>
      <dgm:t>
        <a:bodyPr/>
        <a:lstStyle/>
        <a:p>
          <a:endParaRPr lang="en-GB"/>
        </a:p>
      </dgm:t>
    </dgm:pt>
    <dgm:pt modelId="{2C615498-FE63-4286-B6CD-691946177180}" type="sibTrans" cxnId="{5D38B5E6-C11C-4336-8757-63F21C39DC57}">
      <dgm:prSet/>
      <dgm:spPr/>
      <dgm:t>
        <a:bodyPr/>
        <a:lstStyle/>
        <a:p>
          <a:endParaRPr lang="en-GB"/>
        </a:p>
      </dgm:t>
    </dgm:pt>
    <dgm:pt modelId="{31D70284-6BF8-4BBF-948C-7DADF8A15C6D}">
      <dgm:prSet phldrT="[Text]" custT="1"/>
      <dgm:spPr>
        <a:noFill/>
      </dgm:spPr>
      <dgm:t>
        <a:bodyPr/>
        <a:lstStyle/>
        <a:p>
          <a:pPr algn="l"/>
          <a:r>
            <a:rPr lang="sl-SI" sz="1600" b="0" dirty="0" smtClean="0">
              <a:latin typeface="Cambria" panose="02040503050406030204" pitchFamily="18" charset="0"/>
            </a:rPr>
            <a:t>Rok za oddajo dveh strani besedila za poglavje v </a:t>
          </a:r>
          <a:r>
            <a:rPr lang="sl-SI" sz="1600" b="0" dirty="0" err="1" smtClean="0">
              <a:latin typeface="Cambria" panose="02040503050406030204" pitchFamily="18" charset="0"/>
            </a:rPr>
            <a:t>EKOučbeniku</a:t>
          </a:r>
          <a:r>
            <a:rPr lang="sl-SI" sz="1600" b="0" dirty="0" smtClean="0">
              <a:latin typeface="Cambria" panose="02040503050406030204" pitchFamily="18" charset="0"/>
            </a:rPr>
            <a:t>: ponedeljek, 18. april 2015 prek platforme </a:t>
          </a:r>
          <a:r>
            <a:rPr lang="sl-SI" sz="1600" b="0" dirty="0" err="1" smtClean="0">
              <a:latin typeface="Cambria" panose="02040503050406030204" pitchFamily="18" charset="0"/>
              <a:hlinkClick xmlns:r="http://schemas.openxmlformats.org/officeDocument/2006/relationships" r:id="rId1"/>
            </a:rPr>
            <a:t>WeTransfer</a:t>
          </a:r>
          <a:r>
            <a:rPr lang="sl-SI" sz="1600" b="0" dirty="0" smtClean="0">
              <a:latin typeface="Cambria" panose="02040503050406030204" pitchFamily="18" charset="0"/>
            </a:rPr>
            <a:t> na </a:t>
          </a:r>
          <a:r>
            <a:rPr lang="sl-SI" sz="1600" b="0" dirty="0" err="1" smtClean="0">
              <a:latin typeface="Cambria" panose="02040503050406030204" pitchFamily="18" charset="0"/>
              <a:hlinkClick xmlns:r="http://schemas.openxmlformats.org/officeDocument/2006/relationships" r:id="rId2"/>
            </a:rPr>
            <a:t>milena</a:t>
          </a:r>
          <a:r>
            <a:rPr lang="sl-SI" sz="1600" b="0" dirty="0" smtClean="0">
              <a:latin typeface="Cambria" panose="02040503050406030204" pitchFamily="18" charset="0"/>
              <a:hlinkClick xmlns:r="http://schemas.openxmlformats.org/officeDocument/2006/relationships" r:id="rId2"/>
            </a:rPr>
            <a:t>.</a:t>
          </a:r>
          <a:r>
            <a:rPr lang="sl-SI" sz="1600" b="0" dirty="0" err="1" smtClean="0">
              <a:latin typeface="Cambria" panose="02040503050406030204" pitchFamily="18" charset="0"/>
              <a:hlinkClick xmlns:r="http://schemas.openxmlformats.org/officeDocument/2006/relationships" r:id="rId2"/>
            </a:rPr>
            <a:t>prsa</a:t>
          </a:r>
          <a:r>
            <a:rPr lang="sl-SI" sz="1600" b="0" dirty="0" smtClean="0">
              <a:latin typeface="Cambria" panose="02040503050406030204" pitchFamily="18" charset="0"/>
              <a:hlinkClick xmlns:r="http://schemas.openxmlformats.org/officeDocument/2006/relationships" r:id="rId2"/>
            </a:rPr>
            <a:t>@pristop.si</a:t>
          </a:r>
          <a:r>
            <a:rPr lang="sl-SI" sz="1600" b="0" dirty="0" smtClean="0">
              <a:latin typeface="Cambria" panose="02040503050406030204" pitchFamily="18" charset="0"/>
            </a:rPr>
            <a:t>. </a:t>
          </a:r>
          <a:endParaRPr lang="en-GB" sz="1600" b="0" dirty="0">
            <a:latin typeface="Cambria" panose="02040503050406030204" pitchFamily="18" charset="0"/>
          </a:endParaRPr>
        </a:p>
      </dgm:t>
    </dgm:pt>
    <dgm:pt modelId="{3E13B1B1-D8BF-4992-A0C0-C8934FDB876F}" type="parTrans" cxnId="{9CDAE50D-A86E-4D85-A4A9-1F4F970E551F}">
      <dgm:prSet/>
      <dgm:spPr/>
      <dgm:t>
        <a:bodyPr/>
        <a:lstStyle/>
        <a:p>
          <a:endParaRPr lang="en-GB"/>
        </a:p>
      </dgm:t>
    </dgm:pt>
    <dgm:pt modelId="{C6B78576-6E7D-48CA-8B57-5D6DE23ED787}" type="sibTrans" cxnId="{9CDAE50D-A86E-4D85-A4A9-1F4F970E551F}">
      <dgm:prSet/>
      <dgm:spPr/>
      <dgm:t>
        <a:bodyPr/>
        <a:lstStyle/>
        <a:p>
          <a:endParaRPr lang="en-GB"/>
        </a:p>
      </dgm:t>
    </dgm:pt>
    <dgm:pt modelId="{95A92225-5C56-43B4-A014-D0D2EEFF03EE}">
      <dgm:prSet phldrT="[Text]" custT="1"/>
      <dgm:spPr>
        <a:noFill/>
      </dgm:spPr>
      <dgm:t>
        <a:bodyPr/>
        <a:lstStyle/>
        <a:p>
          <a:pPr algn="l"/>
          <a:r>
            <a:rPr lang="sl-SI" sz="1600" b="0" dirty="0" smtClean="0">
              <a:latin typeface="Cambria" panose="02040503050406030204" pitchFamily="18" charset="0"/>
            </a:rPr>
            <a:t>Rok za izpolnitev vprašalnika: petek, 23. oktober 2015 na </a:t>
          </a:r>
          <a:r>
            <a:rPr lang="sl-SI" sz="1600" b="0" dirty="0" smtClean="0">
              <a:latin typeface="Cambria" panose="02040503050406030204" pitchFamily="18" charset="0"/>
              <a:hlinkClick xmlns:r="http://schemas.openxmlformats.org/officeDocument/2006/relationships" r:id="rId3"/>
            </a:rPr>
            <a:t>platformi 1KA</a:t>
          </a:r>
          <a:r>
            <a:rPr lang="sl-SI" sz="1600" b="0" dirty="0" smtClean="0">
              <a:latin typeface="Cambria" panose="02040503050406030204" pitchFamily="18" charset="0"/>
            </a:rPr>
            <a:t>.</a:t>
          </a:r>
          <a:endParaRPr lang="en-GB" sz="1600" b="0" dirty="0">
            <a:latin typeface="Cambria" panose="02040503050406030204" pitchFamily="18" charset="0"/>
          </a:endParaRPr>
        </a:p>
      </dgm:t>
    </dgm:pt>
    <dgm:pt modelId="{6E94CE53-DAD8-44D3-8AA4-9F30453840CD}" type="parTrans" cxnId="{8562A1BC-D474-41AB-86B7-2261AAECC9DD}">
      <dgm:prSet/>
      <dgm:spPr/>
      <dgm:t>
        <a:bodyPr/>
        <a:lstStyle/>
        <a:p>
          <a:endParaRPr lang="en-GB"/>
        </a:p>
      </dgm:t>
    </dgm:pt>
    <dgm:pt modelId="{FBF53025-763C-49C4-A96D-61F59696792D}" type="sibTrans" cxnId="{8562A1BC-D474-41AB-86B7-2261AAECC9DD}">
      <dgm:prSet/>
      <dgm:spPr/>
      <dgm:t>
        <a:bodyPr/>
        <a:lstStyle/>
        <a:p>
          <a:endParaRPr lang="en-GB"/>
        </a:p>
      </dgm:t>
    </dgm:pt>
    <dgm:pt modelId="{163ABE46-DF06-4D0F-9B7F-9747DBD5822A}" type="pres">
      <dgm:prSet presAssocID="{AD6CA4E8-48D4-4B0F-964D-8CB462A4C1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66171E2-8906-4A20-95F3-86569D806B6F}" type="pres">
      <dgm:prSet presAssocID="{8A83F1BC-179F-49F8-8664-26CE0AC7346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95B1AF-E5AE-40A9-AEFF-9608AD91710E}" type="pres">
      <dgm:prSet presAssocID="{8A83F1BC-179F-49F8-8664-26CE0AC7346F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4B6271-8C38-48B3-A6CD-3A5FEFD1CDFD}" type="pres">
      <dgm:prSet presAssocID="{4C4BF46F-0E3B-427D-9F3F-3DE34C68AE3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155D9A-17F9-4524-9ECA-ED0B866D4FD7}" type="pres">
      <dgm:prSet presAssocID="{4C4BF46F-0E3B-427D-9F3F-3DE34C68AE3E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18C346-2D89-42BA-9E8F-8EE7FC549329}" type="pres">
      <dgm:prSet presAssocID="{841155E7-C755-4D6C-899D-FEB5DE23B68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251152-D88B-4A03-B99E-C7EA29E69EF7}" type="pres">
      <dgm:prSet presAssocID="{841155E7-C755-4D6C-899D-FEB5DE23B681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7F0955-CB96-4054-8140-42C6B5B44155}" type="pres">
      <dgm:prSet presAssocID="{2AE639A1-D215-408F-ACD2-CF2606DA374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AB9475-F799-417D-BEF5-BA3864ECE164}" type="pres">
      <dgm:prSet presAssocID="{2AE639A1-D215-408F-ACD2-CF2606DA3749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659EDD-B9C0-4323-AE8B-E691E9082208}" type="pres">
      <dgm:prSet presAssocID="{7248FAFC-E087-4DDF-939A-96F65518147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9CB72D-CBBA-4A69-87A6-B208D17625FC}" type="pres">
      <dgm:prSet presAssocID="{7248FAFC-E087-4DDF-939A-96F655181478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BA87EAB-FE4E-4D5D-8FB9-A66FA11E3F65}" srcId="{841155E7-C755-4D6C-899D-FEB5DE23B681}" destId="{2514D427-C535-404A-943F-685D9F5489AD}" srcOrd="0" destOrd="0" parTransId="{E2EED0F5-05F9-4CAA-8B23-A33E4D489A1A}" sibTransId="{6EA6C0CE-C56E-486C-AB10-B0502E43C905}"/>
    <dgm:cxn modelId="{F8ACA048-F000-47B6-87ED-202208B8FA18}" type="presOf" srcId="{7248FAFC-E087-4DDF-939A-96F655181478}" destId="{B3659EDD-B9C0-4323-AE8B-E691E9082208}" srcOrd="0" destOrd="0" presId="urn:microsoft.com/office/officeart/2005/8/layout/vList2"/>
    <dgm:cxn modelId="{6DD2ADA9-902D-4F86-91F9-ED0CA365AFDD}" type="presOf" srcId="{31D70284-6BF8-4BBF-948C-7DADF8A15C6D}" destId="{559CB72D-CBBA-4A69-87A6-B208D17625FC}" srcOrd="0" destOrd="2" presId="urn:microsoft.com/office/officeart/2005/8/layout/vList2"/>
    <dgm:cxn modelId="{90F29EA2-0342-40FA-AF12-725D86CF8463}" type="presOf" srcId="{6112D8DD-2B35-4F34-B96D-4C0AFBDE9442}" destId="{D295B1AF-E5AE-40A9-AEFF-9608AD91710E}" srcOrd="0" destOrd="0" presId="urn:microsoft.com/office/officeart/2005/8/layout/vList2"/>
    <dgm:cxn modelId="{26F836A2-4B8F-402D-A9E9-F537029F7886}" srcId="{AD6CA4E8-48D4-4B0F-964D-8CB462A4C1B4}" destId="{841155E7-C755-4D6C-899D-FEB5DE23B681}" srcOrd="2" destOrd="0" parTransId="{DC6A1F3D-01EC-41C0-9349-110342988D6B}" sibTransId="{8FE64B33-CC88-4039-9F18-C64A842F74C2}"/>
    <dgm:cxn modelId="{8562A1BC-D474-41AB-86B7-2261AAECC9DD}" srcId="{7248FAFC-E087-4DDF-939A-96F655181478}" destId="{95A92225-5C56-43B4-A014-D0D2EEFF03EE}" srcOrd="0" destOrd="0" parTransId="{6E94CE53-DAD8-44D3-8AA4-9F30453840CD}" sibTransId="{FBF53025-763C-49C4-A96D-61F59696792D}"/>
    <dgm:cxn modelId="{F9F0BE2F-D125-4C6D-BD65-4989E69648C7}" type="presOf" srcId="{89E79289-4272-40CB-BF0F-785E4AE0AB6F}" destId="{4C155D9A-17F9-4524-9ECA-ED0B866D4FD7}" srcOrd="0" destOrd="0" presId="urn:microsoft.com/office/officeart/2005/8/layout/vList2"/>
    <dgm:cxn modelId="{E4E3C8D3-1F06-4EB6-B44B-3F8F497B4D19}" type="presOf" srcId="{8A83F1BC-179F-49F8-8664-26CE0AC7346F}" destId="{266171E2-8906-4A20-95F3-86569D806B6F}" srcOrd="0" destOrd="0" presId="urn:microsoft.com/office/officeart/2005/8/layout/vList2"/>
    <dgm:cxn modelId="{66D33C16-DFC5-4DD2-8478-C6F4CCFC615F}" type="presOf" srcId="{841155E7-C755-4D6C-899D-FEB5DE23B681}" destId="{AC18C346-2D89-42BA-9E8F-8EE7FC549329}" srcOrd="0" destOrd="0" presId="urn:microsoft.com/office/officeart/2005/8/layout/vList2"/>
    <dgm:cxn modelId="{89E3FB14-E4A1-410B-81B4-C979DA324A9F}" type="presOf" srcId="{C3CFE2F6-947E-4C26-8E6E-AE12172F58CB}" destId="{7CAB9475-F799-417D-BEF5-BA3864ECE164}" srcOrd="0" destOrd="0" presId="urn:microsoft.com/office/officeart/2005/8/layout/vList2"/>
    <dgm:cxn modelId="{5620382D-E8D9-45E9-A7A4-DACA3EFDB947}" type="presOf" srcId="{AD6CA4E8-48D4-4B0F-964D-8CB462A4C1B4}" destId="{163ABE46-DF06-4D0F-9B7F-9747DBD5822A}" srcOrd="0" destOrd="0" presId="urn:microsoft.com/office/officeart/2005/8/layout/vList2"/>
    <dgm:cxn modelId="{940FF786-9E5B-4E8F-9CED-1BF210D5AD4B}" srcId="{4C4BF46F-0E3B-427D-9F3F-3DE34C68AE3E}" destId="{89E79289-4272-40CB-BF0F-785E4AE0AB6F}" srcOrd="0" destOrd="0" parTransId="{B591F657-2C2C-487C-AD6F-61366A6DDA74}" sibTransId="{F6CAE5DF-B480-49EE-BEAA-43175095D4A3}"/>
    <dgm:cxn modelId="{24CC96B5-AD9B-49D8-8BBE-3E39051B4A20}" srcId="{AD6CA4E8-48D4-4B0F-964D-8CB462A4C1B4}" destId="{2AE639A1-D215-408F-ACD2-CF2606DA3749}" srcOrd="3" destOrd="0" parTransId="{E839C97B-16C4-4B91-B953-65752A3B7DA6}" sibTransId="{F778FDC9-157C-4C29-A273-B9788D6E9627}"/>
    <dgm:cxn modelId="{C3C0D3CC-F186-4911-A5B3-0793FC8257A2}" srcId="{AD6CA4E8-48D4-4B0F-964D-8CB462A4C1B4}" destId="{8A83F1BC-179F-49F8-8664-26CE0AC7346F}" srcOrd="0" destOrd="0" parTransId="{176A04F5-6C3E-4DB9-B514-924DE12A282B}" sibTransId="{0890B353-CAFA-4D7F-9557-7F5D4E89EFB6}"/>
    <dgm:cxn modelId="{BDC1564E-5908-417E-82F2-470018691CAB}" srcId="{8A83F1BC-179F-49F8-8664-26CE0AC7346F}" destId="{6112D8DD-2B35-4F34-B96D-4C0AFBDE9442}" srcOrd="0" destOrd="0" parTransId="{3FB36C84-C79F-48FD-9BDA-723BAEF0E438}" sibTransId="{D713307E-5A17-4EFE-AF74-464B10BBE82A}"/>
    <dgm:cxn modelId="{4D1FB81C-C5B2-4C8A-A451-CF0BF2A3DABB}" type="presOf" srcId="{4C4BF46F-0E3B-427D-9F3F-3DE34C68AE3E}" destId="{044B6271-8C38-48B3-A6CD-3A5FEFD1CDFD}" srcOrd="0" destOrd="0" presId="urn:microsoft.com/office/officeart/2005/8/layout/vList2"/>
    <dgm:cxn modelId="{9D703A5F-78CA-4345-9F52-4AF5E9992E43}" srcId="{AD6CA4E8-48D4-4B0F-964D-8CB462A4C1B4}" destId="{7248FAFC-E087-4DDF-939A-96F655181478}" srcOrd="4" destOrd="0" parTransId="{5087AD49-1F59-443A-867E-1D6BE4326A9B}" sibTransId="{B61972C0-CA8E-46DA-9C12-14BE4E87E7A8}"/>
    <dgm:cxn modelId="{606D4E05-A4B8-47C9-9626-9C60BC451A77}" type="presOf" srcId="{2AE639A1-D215-408F-ACD2-CF2606DA3749}" destId="{587F0955-CB96-4054-8140-42C6B5B44155}" srcOrd="0" destOrd="0" presId="urn:microsoft.com/office/officeart/2005/8/layout/vList2"/>
    <dgm:cxn modelId="{33D5617F-4421-4C0B-94BF-32EB54ED9EED}" type="presOf" srcId="{95A92225-5C56-43B4-A014-D0D2EEFF03EE}" destId="{559CB72D-CBBA-4A69-87A6-B208D17625FC}" srcOrd="0" destOrd="0" presId="urn:microsoft.com/office/officeart/2005/8/layout/vList2"/>
    <dgm:cxn modelId="{5D38B5E6-C11C-4336-8757-63F21C39DC57}" srcId="{7248FAFC-E087-4DDF-939A-96F655181478}" destId="{15778CC7-D593-40E3-BE41-97D1F791469D}" srcOrd="1" destOrd="0" parTransId="{74B361ED-B203-45FA-93FB-A8F90A65B25C}" sibTransId="{2C615498-FE63-4286-B6CD-691946177180}"/>
    <dgm:cxn modelId="{25CB1FE4-81B0-4E7E-9044-BC3DCE7931B4}" srcId="{2AE639A1-D215-408F-ACD2-CF2606DA3749}" destId="{C3CFE2F6-947E-4C26-8E6E-AE12172F58CB}" srcOrd="0" destOrd="0" parTransId="{256A2A28-472D-4C49-A47E-A690E536B50D}" sibTransId="{B188D7A8-6F84-455B-87B3-61DBD9FFE223}"/>
    <dgm:cxn modelId="{6997DECA-64B9-4D1B-B495-F76DB664900A}" type="presOf" srcId="{15778CC7-D593-40E3-BE41-97D1F791469D}" destId="{559CB72D-CBBA-4A69-87A6-B208D17625FC}" srcOrd="0" destOrd="1" presId="urn:microsoft.com/office/officeart/2005/8/layout/vList2"/>
    <dgm:cxn modelId="{9CDAE50D-A86E-4D85-A4A9-1F4F970E551F}" srcId="{7248FAFC-E087-4DDF-939A-96F655181478}" destId="{31D70284-6BF8-4BBF-948C-7DADF8A15C6D}" srcOrd="2" destOrd="0" parTransId="{3E13B1B1-D8BF-4992-A0C0-C8934FDB876F}" sibTransId="{C6B78576-6E7D-48CA-8B57-5D6DE23ED787}"/>
    <dgm:cxn modelId="{A561D6C4-9510-4D0D-9A88-9349898D9C00}" srcId="{AD6CA4E8-48D4-4B0F-964D-8CB462A4C1B4}" destId="{4C4BF46F-0E3B-427D-9F3F-3DE34C68AE3E}" srcOrd="1" destOrd="0" parTransId="{4C0E8B78-FF79-49D9-87EB-4CCCA6DD7F8B}" sibTransId="{77A52554-DBCD-45D4-8DED-D636812ED8CC}"/>
    <dgm:cxn modelId="{428BAADF-CAD1-4CB2-8106-E9F2A03AD15D}" type="presOf" srcId="{2514D427-C535-404A-943F-685D9F5489AD}" destId="{B1251152-D88B-4A03-B99E-C7EA29E69EF7}" srcOrd="0" destOrd="0" presId="urn:microsoft.com/office/officeart/2005/8/layout/vList2"/>
    <dgm:cxn modelId="{3977B7B8-754A-4C06-A704-2D3A5E040C6D}" type="presParOf" srcId="{163ABE46-DF06-4D0F-9B7F-9747DBD5822A}" destId="{266171E2-8906-4A20-95F3-86569D806B6F}" srcOrd="0" destOrd="0" presId="urn:microsoft.com/office/officeart/2005/8/layout/vList2"/>
    <dgm:cxn modelId="{6B5CA7A0-D7EF-45AB-B742-329F589914F4}" type="presParOf" srcId="{163ABE46-DF06-4D0F-9B7F-9747DBD5822A}" destId="{D295B1AF-E5AE-40A9-AEFF-9608AD91710E}" srcOrd="1" destOrd="0" presId="urn:microsoft.com/office/officeart/2005/8/layout/vList2"/>
    <dgm:cxn modelId="{3DDEF328-0392-4322-9228-B4D2701F4DDE}" type="presParOf" srcId="{163ABE46-DF06-4D0F-9B7F-9747DBD5822A}" destId="{044B6271-8C38-48B3-A6CD-3A5FEFD1CDFD}" srcOrd="2" destOrd="0" presId="urn:microsoft.com/office/officeart/2005/8/layout/vList2"/>
    <dgm:cxn modelId="{F519001A-09D5-4E0B-84D7-A7610DC7A902}" type="presParOf" srcId="{163ABE46-DF06-4D0F-9B7F-9747DBD5822A}" destId="{4C155D9A-17F9-4524-9ECA-ED0B866D4FD7}" srcOrd="3" destOrd="0" presId="urn:microsoft.com/office/officeart/2005/8/layout/vList2"/>
    <dgm:cxn modelId="{15D57FEE-3F8D-46E7-B9FD-7FBE44568F76}" type="presParOf" srcId="{163ABE46-DF06-4D0F-9B7F-9747DBD5822A}" destId="{AC18C346-2D89-42BA-9E8F-8EE7FC549329}" srcOrd="4" destOrd="0" presId="urn:microsoft.com/office/officeart/2005/8/layout/vList2"/>
    <dgm:cxn modelId="{53638CE6-514E-43AF-8548-A33B5EE415D5}" type="presParOf" srcId="{163ABE46-DF06-4D0F-9B7F-9747DBD5822A}" destId="{B1251152-D88B-4A03-B99E-C7EA29E69EF7}" srcOrd="5" destOrd="0" presId="urn:microsoft.com/office/officeart/2005/8/layout/vList2"/>
    <dgm:cxn modelId="{D7E88F55-502A-405A-BCDD-2941C9263A6C}" type="presParOf" srcId="{163ABE46-DF06-4D0F-9B7F-9747DBD5822A}" destId="{587F0955-CB96-4054-8140-42C6B5B44155}" srcOrd="6" destOrd="0" presId="urn:microsoft.com/office/officeart/2005/8/layout/vList2"/>
    <dgm:cxn modelId="{5BE5A252-A628-4E17-A675-D81B7B322370}" type="presParOf" srcId="{163ABE46-DF06-4D0F-9B7F-9747DBD5822A}" destId="{7CAB9475-F799-417D-BEF5-BA3864ECE164}" srcOrd="7" destOrd="0" presId="urn:microsoft.com/office/officeart/2005/8/layout/vList2"/>
    <dgm:cxn modelId="{573868EC-00D7-4942-8611-7B0F65375EB7}" type="presParOf" srcId="{163ABE46-DF06-4D0F-9B7F-9747DBD5822A}" destId="{B3659EDD-B9C0-4323-AE8B-E691E9082208}" srcOrd="8" destOrd="0" presId="urn:microsoft.com/office/officeart/2005/8/layout/vList2"/>
    <dgm:cxn modelId="{8C67CD02-A6AF-409F-89D9-2E536F0E584D}" type="presParOf" srcId="{163ABE46-DF06-4D0F-9B7F-9747DBD5822A}" destId="{559CB72D-CBBA-4A69-87A6-B208D17625FC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C510C-9915-4C89-897B-952419710222}">
      <dsp:nvSpPr>
        <dsp:cNvPr id="0" name=""/>
        <dsp:cNvSpPr/>
      </dsp:nvSpPr>
      <dsp:spPr>
        <a:xfrm>
          <a:off x="0" y="598476"/>
          <a:ext cx="6862526" cy="3546127"/>
        </a:xfrm>
        <a:prstGeom prst="roundRect">
          <a:avLst/>
        </a:prstGeom>
        <a:solidFill>
          <a:srgbClr val="E0BE4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200" b="1" kern="1200" dirty="0" smtClean="0">
              <a:latin typeface="Cambria" panose="02040503050406030204" pitchFamily="18" charset="0"/>
            </a:rPr>
            <a:t>Zakaj tako široka krovna tema?</a:t>
          </a:r>
          <a:endParaRPr lang="sl-SI" sz="2800" b="1" kern="1200" dirty="0" smtClean="0">
            <a:latin typeface="Cambria" panose="02040503050406030204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>
              <a:latin typeface="Cambria" panose="02040503050406030204" pitchFamily="18" charset="0"/>
            </a:rPr>
            <a:t>Omogoča načrtovanje in izvajanje kreativnih in inovativnih aktivnosti na številnih področjih: </a:t>
          </a:r>
          <a:r>
            <a:rPr lang="sl-SI" sz="2400" kern="1200" dirty="0" smtClean="0">
              <a:latin typeface="Cambria" panose="02040503050406030204" pitchFamily="18" charset="0"/>
            </a:rPr>
            <a:t>varčevanje z vodo, prihranki pri ogrevanju prostorov, ločevanje odpadkov, manjša poraba papirja, prevoz v šolo s kolesi, itd.   </a:t>
          </a:r>
          <a:endParaRPr lang="en-GB" sz="2400" b="1" kern="1200" dirty="0">
            <a:latin typeface="Cambria" panose="02040503050406030204" pitchFamily="18" charset="0"/>
          </a:endParaRPr>
        </a:p>
      </dsp:txBody>
      <dsp:txXfrm>
        <a:off x="173108" y="771584"/>
        <a:ext cx="6516310" cy="319991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B50AF-415F-4B17-85EA-91BF6BA4D481}">
      <dsp:nvSpPr>
        <dsp:cNvPr id="0" name=""/>
        <dsp:cNvSpPr/>
      </dsp:nvSpPr>
      <dsp:spPr>
        <a:xfrm>
          <a:off x="0" y="371606"/>
          <a:ext cx="6852833" cy="1633738"/>
        </a:xfrm>
        <a:prstGeom prst="roundRect">
          <a:avLst/>
        </a:prstGeom>
        <a:solidFill>
          <a:srgbClr val="E0BE4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57150" lvl="0" indent="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sl-SI" sz="2400" kern="1200" dirty="0" err="1" smtClean="0">
              <a:latin typeface="Cambria" panose="02040503050406030204" pitchFamily="18" charset="0"/>
            </a:rPr>
            <a:t>EKObum</a:t>
          </a:r>
          <a:r>
            <a:rPr lang="sl-SI" sz="2400" kern="1200" dirty="0" smtClean="0">
              <a:latin typeface="Cambria" panose="02040503050406030204" pitchFamily="18" charset="0"/>
            </a:rPr>
            <a:t> predstavitev aktivnosti šole v okviru PZO na šolah popestri program aktivnosti v času informativnih dni.</a:t>
          </a:r>
          <a:endParaRPr lang="en-GB" sz="2400" kern="1200" dirty="0">
            <a:latin typeface="Cambria" panose="02040503050406030204" pitchFamily="18" charset="0"/>
          </a:endParaRPr>
        </a:p>
      </dsp:txBody>
      <dsp:txXfrm>
        <a:off x="79753" y="451359"/>
        <a:ext cx="6693327" cy="1474232"/>
      </dsp:txXfrm>
    </dsp:sp>
    <dsp:sp modelId="{2F980207-B199-4FA2-BC5B-FAE23AEFBE9D}">
      <dsp:nvSpPr>
        <dsp:cNvPr id="0" name=""/>
        <dsp:cNvSpPr/>
      </dsp:nvSpPr>
      <dsp:spPr>
        <a:xfrm>
          <a:off x="0" y="2564150"/>
          <a:ext cx="6852833" cy="1633738"/>
        </a:xfrm>
        <a:prstGeom prst="roundRect">
          <a:avLst/>
        </a:prstGeom>
        <a:solidFill>
          <a:srgbClr val="D8542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57150" lvl="0" indent="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sl-SI" sz="2400" kern="1200" dirty="0" smtClean="0">
              <a:latin typeface="Cambria" panose="02040503050406030204" pitchFamily="18" charset="0"/>
            </a:rPr>
            <a:t>Šola krepi svojo prepoznavnost kot okoljsko osveščena šola med bodočimi dijaki in posledično predstavlja dodaten razlog za devetošolce, da se vpišejo na šolo. </a:t>
          </a:r>
          <a:endParaRPr lang="en-GB" sz="2400" kern="1200" dirty="0">
            <a:latin typeface="Cambria" panose="02040503050406030204" pitchFamily="18" charset="0"/>
          </a:endParaRPr>
        </a:p>
      </dsp:txBody>
      <dsp:txXfrm>
        <a:off x="79753" y="2643903"/>
        <a:ext cx="6693327" cy="14742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62093-769F-47F8-B865-3940FAD38B15}">
      <dsp:nvSpPr>
        <dsp:cNvPr id="0" name=""/>
        <dsp:cNvSpPr/>
      </dsp:nvSpPr>
      <dsp:spPr>
        <a:xfrm>
          <a:off x="2" y="0"/>
          <a:ext cx="8762995" cy="4570413"/>
        </a:xfrm>
        <a:prstGeom prst="rightArrow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64B9E-3C90-4ADD-8406-1FD3899C5C3E}">
      <dsp:nvSpPr>
        <dsp:cNvPr id="0" name=""/>
        <dsp:cNvSpPr/>
      </dsp:nvSpPr>
      <dsp:spPr>
        <a:xfrm>
          <a:off x="2995" y="1371123"/>
          <a:ext cx="1946002" cy="1828165"/>
        </a:xfrm>
        <a:prstGeom prst="roundRect">
          <a:avLst/>
        </a:prstGeom>
        <a:solidFill>
          <a:srgbClr val="D85421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noProof="0" dirty="0" smtClean="0">
              <a:latin typeface="Cambria" panose="02040503050406030204" pitchFamily="18" charset="0"/>
            </a:rPr>
            <a:t>Šole na informativnih dnevih predstavijo svoje aktivnosti za zmanjševanje </a:t>
          </a:r>
          <a:r>
            <a:rPr lang="sl-SI" sz="1200" kern="1200" noProof="0" dirty="0" err="1" smtClean="0">
              <a:latin typeface="Cambria" panose="02040503050406030204" pitchFamily="18" charset="0"/>
            </a:rPr>
            <a:t>ogljičnega</a:t>
          </a:r>
          <a:r>
            <a:rPr lang="sl-SI" sz="1200" kern="1200" noProof="0" dirty="0" smtClean="0">
              <a:latin typeface="Cambria" panose="02040503050406030204" pitchFamily="18" charset="0"/>
            </a:rPr>
            <a:t> odtisa in o odgovorni drži šole do okolja osveščajo devetošolce ter jim šolo predstavijo tudi skozi ta vidik. </a:t>
          </a:r>
          <a:endParaRPr lang="sl-SI" sz="1200" kern="1200" noProof="0" dirty="0">
            <a:latin typeface="Cambria" panose="02040503050406030204" pitchFamily="18" charset="0"/>
          </a:endParaRPr>
        </a:p>
      </dsp:txBody>
      <dsp:txXfrm>
        <a:off x="92239" y="1460367"/>
        <a:ext cx="1767514" cy="1649677"/>
      </dsp:txXfrm>
    </dsp:sp>
    <dsp:sp modelId="{038A9D4A-FBAE-499F-83EE-9868BB9C85EA}">
      <dsp:nvSpPr>
        <dsp:cNvPr id="0" name=""/>
        <dsp:cNvSpPr/>
      </dsp:nvSpPr>
      <dsp:spPr>
        <a:xfrm>
          <a:off x="2273331" y="1371123"/>
          <a:ext cx="1946002" cy="1828165"/>
        </a:xfrm>
        <a:prstGeom prst="roundRect">
          <a:avLst/>
        </a:prstGeom>
        <a:solidFill>
          <a:srgbClr val="D85421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noProof="0" dirty="0" err="1" smtClean="0">
              <a:latin typeface="Cambria" panose="02040503050406030204" pitchFamily="18" charset="0"/>
            </a:rPr>
            <a:t>EKOninje</a:t>
          </a:r>
          <a:r>
            <a:rPr lang="sl-SI" sz="1200" kern="1200" noProof="0" dirty="0" smtClean="0">
              <a:latin typeface="Cambria" panose="02040503050406030204" pitchFamily="18" charset="0"/>
            </a:rPr>
            <a:t> (dijaki) lahko pri aktivnostih uporabijo  različne komunikacijske tehnike (plakati, videi, gverila ...).</a:t>
          </a:r>
          <a:endParaRPr lang="sl-SI" sz="1200" kern="1200" noProof="0" dirty="0">
            <a:latin typeface="Cambria" panose="02040503050406030204" pitchFamily="18" charset="0"/>
          </a:endParaRPr>
        </a:p>
      </dsp:txBody>
      <dsp:txXfrm>
        <a:off x="2362575" y="1460367"/>
        <a:ext cx="1767514" cy="1649677"/>
      </dsp:txXfrm>
    </dsp:sp>
    <dsp:sp modelId="{744D4D8D-7359-4E20-8AEA-E1C8C45D2857}">
      <dsp:nvSpPr>
        <dsp:cNvPr id="0" name=""/>
        <dsp:cNvSpPr/>
      </dsp:nvSpPr>
      <dsp:spPr>
        <a:xfrm>
          <a:off x="4543666" y="1371123"/>
          <a:ext cx="1946002" cy="1828165"/>
        </a:xfrm>
        <a:prstGeom prst="roundRect">
          <a:avLst/>
        </a:prstGeom>
        <a:solidFill>
          <a:srgbClr val="D85421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noProof="0" dirty="0" smtClean="0">
              <a:latin typeface="Cambria" panose="02040503050406030204" pitchFamily="18" charset="0"/>
            </a:rPr>
            <a:t>Dijaki pripravijo kratek film z utrinki </a:t>
          </a:r>
          <a:r>
            <a:rPr lang="sl-SI" sz="1200" kern="1200" noProof="0" dirty="0" err="1" smtClean="0">
              <a:latin typeface="Cambria" panose="02040503050406030204" pitchFamily="18" charset="0"/>
            </a:rPr>
            <a:t>EKObum</a:t>
          </a:r>
          <a:r>
            <a:rPr lang="sl-SI" sz="1200" kern="1200" noProof="0" dirty="0" smtClean="0">
              <a:latin typeface="Cambria" panose="02040503050406030204" pitchFamily="18" charset="0"/>
            </a:rPr>
            <a:t> predstavitve aktivnosti šole pod okriljem kampanje PZO.</a:t>
          </a:r>
          <a:endParaRPr lang="sl-SI" sz="1200" kern="1200" noProof="0" dirty="0">
            <a:latin typeface="Cambria" panose="02040503050406030204" pitchFamily="18" charset="0"/>
          </a:endParaRPr>
        </a:p>
      </dsp:txBody>
      <dsp:txXfrm>
        <a:off x="4632910" y="1460367"/>
        <a:ext cx="1767514" cy="1649677"/>
      </dsp:txXfrm>
    </dsp:sp>
    <dsp:sp modelId="{FE27CC07-C1DA-4195-A9AA-9FF60F78F6B0}">
      <dsp:nvSpPr>
        <dsp:cNvPr id="0" name=""/>
        <dsp:cNvSpPr/>
      </dsp:nvSpPr>
      <dsp:spPr>
        <a:xfrm>
          <a:off x="6814002" y="1371123"/>
          <a:ext cx="1946002" cy="1828165"/>
        </a:xfrm>
        <a:prstGeom prst="roundRect">
          <a:avLst/>
        </a:prstGeom>
        <a:solidFill>
          <a:srgbClr val="D85421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noProof="0" dirty="0" smtClean="0">
              <a:solidFill>
                <a:schemeClr val="bg1"/>
              </a:solidFill>
              <a:latin typeface="Cambria" panose="02040503050406030204" pitchFamily="18" charset="0"/>
            </a:rPr>
            <a:t>Filmčki so objavljeni na spletni strani PZO, kjer jih obiskovalci </a:t>
          </a:r>
          <a:r>
            <a:rPr lang="sl-SI" sz="1200" kern="1200" noProof="0" dirty="0" err="1" smtClean="0">
              <a:solidFill>
                <a:schemeClr val="bg1"/>
              </a:solidFill>
              <a:latin typeface="Cambria" panose="02040503050406030204" pitchFamily="18" charset="0"/>
            </a:rPr>
            <a:t>všečkajo</a:t>
          </a:r>
          <a:r>
            <a:rPr lang="sl-SI" sz="1200" kern="1200" noProof="0" dirty="0" smtClean="0">
              <a:solidFill>
                <a:schemeClr val="bg1"/>
              </a:solidFill>
              <a:latin typeface="Cambria" panose="02040503050406030204" pitchFamily="18" charset="0"/>
            </a:rPr>
            <a:t>. </a:t>
          </a:r>
          <a:r>
            <a:rPr lang="sl-SI" sz="1200" kern="1200" noProof="0" dirty="0" err="1" smtClean="0">
              <a:solidFill>
                <a:schemeClr val="bg1"/>
              </a:solidFill>
              <a:latin typeface="Cambria" panose="02040503050406030204" pitchFamily="18" charset="0"/>
            </a:rPr>
            <a:t>Všečki</a:t>
          </a:r>
          <a:r>
            <a:rPr lang="sl-SI" sz="1200" kern="1200" noProof="0" dirty="0" smtClean="0">
              <a:solidFill>
                <a:schemeClr val="bg1"/>
              </a:solidFill>
              <a:latin typeface="Cambria" panose="02040503050406030204" pitchFamily="18" charset="0"/>
            </a:rPr>
            <a:t> predstavljajo del končne ocene tekmovanja.</a:t>
          </a:r>
          <a:endParaRPr lang="sl-SI" sz="1200" kern="1200" noProof="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6903246" y="1460367"/>
        <a:ext cx="1767514" cy="164967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688CF-F724-40B7-BFFF-94B89856D17C}">
      <dsp:nvSpPr>
        <dsp:cNvPr id="0" name=""/>
        <dsp:cNvSpPr/>
      </dsp:nvSpPr>
      <dsp:spPr>
        <a:xfrm>
          <a:off x="0" y="38902"/>
          <a:ext cx="8150339" cy="2236109"/>
        </a:xfrm>
        <a:prstGeom prst="roundRect">
          <a:avLst/>
        </a:prstGeom>
        <a:solidFill>
          <a:srgbClr val="71685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>
              <a:latin typeface="Cambria" panose="02040503050406030204" pitchFamily="18" charset="0"/>
            </a:rPr>
            <a:t>Poročanje v obliki filma nadomešča poročilo o EKOdnevu in EKOnačrtu.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1" kern="1200" dirty="0" smtClean="0">
              <a:latin typeface="Cambria" panose="02040503050406030204" pitchFamily="18" charset="0"/>
            </a:rPr>
            <a:t>Film je kreativen prikaz utrinkov z EKObum predstavitve, </a:t>
          </a:r>
          <a:r>
            <a:rPr lang="sl-SI" sz="1800" b="0" kern="1200" dirty="0" smtClean="0">
              <a:latin typeface="Cambria" panose="02040503050406030204" pitchFamily="18" charset="0"/>
            </a:rPr>
            <a:t>ko E</a:t>
          </a:r>
          <a:r>
            <a:rPr lang="sl-SI" sz="1800" kern="1200" dirty="0" smtClean="0">
              <a:latin typeface="Cambria" panose="02040503050406030204" pitchFamily="18" charset="0"/>
            </a:rPr>
            <a:t>KOninje o problematiki zmanjševanja ogljičnega odtisa osveščajo predvsem bodoče dijake.  Poleg tega film vključuje tudi druge video izseke </a:t>
          </a:r>
          <a:r>
            <a:rPr lang="sl-SI" sz="1800" b="1" kern="1200" dirty="0" smtClean="0">
              <a:latin typeface="Cambria" panose="02040503050406030204" pitchFamily="18" charset="0"/>
            </a:rPr>
            <a:t>celoletnih okoljskih aktivnosti šole kot partnerja PZO.</a:t>
          </a:r>
          <a:r>
            <a:rPr lang="sl-SI" sz="1800" kern="1200" dirty="0" smtClean="0">
              <a:latin typeface="Cambria" panose="02040503050406030204" pitchFamily="18" charset="0"/>
            </a:rPr>
            <a:t>.</a:t>
          </a:r>
          <a:endParaRPr lang="en-GB" sz="1800" kern="1200" dirty="0">
            <a:latin typeface="Cambria" panose="02040503050406030204" pitchFamily="18" charset="0"/>
          </a:endParaRPr>
        </a:p>
      </dsp:txBody>
      <dsp:txXfrm>
        <a:off x="109158" y="148060"/>
        <a:ext cx="7932023" cy="2017793"/>
      </dsp:txXfrm>
    </dsp:sp>
    <dsp:sp modelId="{6B7D0D17-2365-40D6-8AD2-A77687427ADE}">
      <dsp:nvSpPr>
        <dsp:cNvPr id="0" name=""/>
        <dsp:cNvSpPr/>
      </dsp:nvSpPr>
      <dsp:spPr>
        <a:xfrm>
          <a:off x="0" y="2538411"/>
          <a:ext cx="8150339" cy="1597050"/>
        </a:xfrm>
        <a:prstGeom prst="roundRect">
          <a:avLst/>
        </a:prstGeom>
        <a:solidFill>
          <a:srgbClr val="E0BE4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>
              <a:latin typeface="Cambria" panose="02040503050406030204" pitchFamily="18" charset="0"/>
            </a:rPr>
            <a:t>Filmi bodo objavljeni na spletni strani kampanje. Spletna stran bo tako osvetlila različne načine reševanja problema CO2 na šolah. S spodbujanjem števila </a:t>
          </a:r>
          <a:r>
            <a:rPr lang="sl-SI" sz="1800" kern="1200" dirty="0" err="1" smtClean="0">
              <a:latin typeface="Cambria" panose="02040503050406030204" pitchFamily="18" charset="0"/>
            </a:rPr>
            <a:t>všečkov</a:t>
          </a:r>
          <a:r>
            <a:rPr lang="sl-SI" sz="1800" kern="1200" dirty="0" smtClean="0">
              <a:latin typeface="Cambria" panose="02040503050406030204" pitchFamily="18" charset="0"/>
            </a:rPr>
            <a:t> bodo šole nabirale točke za tekmovanje.</a:t>
          </a:r>
          <a:endParaRPr lang="sl-SI" sz="1800" b="1" kern="1200" dirty="0" smtClean="0">
            <a:latin typeface="Cambria" panose="02040503050406030204" pitchFamily="18" charset="0"/>
          </a:endParaRPr>
        </a:p>
      </dsp:txBody>
      <dsp:txXfrm>
        <a:off x="77962" y="2616373"/>
        <a:ext cx="7994415" cy="144112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171E2-8906-4A20-95F3-86569D806B6F}">
      <dsp:nvSpPr>
        <dsp:cNvPr id="0" name=""/>
        <dsp:cNvSpPr/>
      </dsp:nvSpPr>
      <dsp:spPr>
        <a:xfrm>
          <a:off x="0" y="0"/>
          <a:ext cx="7090475" cy="250893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>
              <a:latin typeface="Cambria" panose="02040503050406030204" pitchFamily="18" charset="0"/>
            </a:rPr>
            <a:t>Kaj se ocenjuje? </a:t>
          </a:r>
          <a:endParaRPr lang="en-GB" sz="1400" b="1" kern="1200" dirty="0">
            <a:latin typeface="Cambria" panose="02040503050406030204" pitchFamily="18" charset="0"/>
          </a:endParaRPr>
        </a:p>
      </dsp:txBody>
      <dsp:txXfrm>
        <a:off x="12248" y="12248"/>
        <a:ext cx="7065979" cy="226397"/>
      </dsp:txXfrm>
    </dsp:sp>
    <dsp:sp modelId="{D295B1AF-E5AE-40A9-AEFF-9608AD91710E}">
      <dsp:nvSpPr>
        <dsp:cNvPr id="0" name=""/>
        <dsp:cNvSpPr/>
      </dsp:nvSpPr>
      <dsp:spPr>
        <a:xfrm>
          <a:off x="0" y="114022"/>
          <a:ext cx="7090475" cy="160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12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1400" b="0" kern="1200" dirty="0">
            <a:latin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1400" b="0" kern="1200" dirty="0" smtClean="0">
              <a:latin typeface="Cambria" panose="02040503050406030204" pitchFamily="18" charset="0"/>
            </a:rPr>
            <a:t>tehnični vidiki: npr. ustrezna dolžina, prisotnost logotipa;</a:t>
          </a:r>
          <a:endParaRPr lang="en-GB" sz="1400" b="0" kern="1200" dirty="0">
            <a:latin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1400" b="0" kern="1200" dirty="0" smtClean="0">
              <a:latin typeface="Cambria" panose="02040503050406030204" pitchFamily="18" charset="0"/>
            </a:rPr>
            <a:t>relevantnost tematike: npr. prikaz aktivnosti šole tekom leta in utrinkov z EKObum predstavitve;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1400" b="0" kern="1200" dirty="0" smtClean="0">
              <a:latin typeface="Cambria" panose="02040503050406030204" pitchFamily="18" charset="0"/>
            </a:rPr>
            <a:t>ustvarjalnost: npr. inovativni načini dijakov pri zmanjševanju izpustov ogljikovega dioksida.</a:t>
          </a:r>
        </a:p>
      </dsp:txBody>
      <dsp:txXfrm>
        <a:off x="0" y="114022"/>
        <a:ext cx="7090475" cy="1607386"/>
      </dsp:txXfrm>
    </dsp:sp>
    <dsp:sp modelId="{587F0955-CB96-4054-8140-42C6B5B44155}">
      <dsp:nvSpPr>
        <dsp:cNvPr id="0" name=""/>
        <dsp:cNvSpPr/>
      </dsp:nvSpPr>
      <dsp:spPr>
        <a:xfrm>
          <a:off x="0" y="1461029"/>
          <a:ext cx="7090475" cy="250893"/>
        </a:xfrm>
        <a:prstGeom prst="roundRect">
          <a:avLst/>
        </a:prstGeom>
        <a:solidFill>
          <a:srgbClr val="E57D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>
              <a:latin typeface="Cambria" panose="02040503050406030204" pitchFamily="18" charset="0"/>
            </a:rPr>
            <a:t>Kako je sestavljena ocena? </a:t>
          </a:r>
          <a:endParaRPr lang="en-GB" sz="1400" b="1" kern="1200" dirty="0">
            <a:latin typeface="Cambria" panose="02040503050406030204" pitchFamily="18" charset="0"/>
          </a:endParaRPr>
        </a:p>
      </dsp:txBody>
      <dsp:txXfrm>
        <a:off x="12248" y="1473277"/>
        <a:ext cx="7065979" cy="226397"/>
      </dsp:txXfrm>
    </dsp:sp>
    <dsp:sp modelId="{7CAB9475-F799-417D-BEF5-BA3864ECE164}">
      <dsp:nvSpPr>
        <dsp:cNvPr id="0" name=""/>
        <dsp:cNvSpPr/>
      </dsp:nvSpPr>
      <dsp:spPr>
        <a:xfrm>
          <a:off x="0" y="1869160"/>
          <a:ext cx="7090475" cy="1239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12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1400" kern="1200" dirty="0" smtClean="0">
              <a:latin typeface="Cambria" panose="02040503050406030204" pitchFamily="18" charset="0"/>
            </a:rPr>
            <a:t>Vsak film ocenjuje </a:t>
          </a:r>
          <a:r>
            <a:rPr lang="sl-SI" sz="1400" kern="1200" dirty="0" err="1" smtClean="0">
              <a:latin typeface="Cambria" panose="02040503050406030204" pitchFamily="18" charset="0"/>
            </a:rPr>
            <a:t>EKOkomisija</a:t>
          </a:r>
          <a:r>
            <a:rPr lang="sl-SI" sz="1400" kern="1200" dirty="0" smtClean="0">
              <a:latin typeface="Cambria" panose="02040503050406030204" pitchFamily="18" charset="0"/>
            </a:rPr>
            <a:t> sestavljena iz predstavnikov partnerske organizacije in podjetja GDST. Tretji del točk prispevajo obiskovalci spretnega mesta.</a:t>
          </a:r>
          <a:endParaRPr lang="en-GB" sz="1400" kern="1200" dirty="0">
            <a:latin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1400" kern="1200" dirty="0" smtClean="0">
              <a:latin typeface="Cambria" panose="02040503050406030204" pitchFamily="18" charset="0"/>
            </a:rPr>
            <a:t>Tridelna struktura ocene:</a:t>
          </a:r>
          <a:endParaRPr lang="en-GB" sz="1400" kern="1200" dirty="0">
            <a:latin typeface="Cambria" panose="02040503050406030204" pitchFamily="18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1400" kern="1200" dirty="0" smtClean="0">
              <a:latin typeface="Cambria" panose="02040503050406030204" pitchFamily="18" charset="0"/>
            </a:rPr>
            <a:t>35 % predstavnik podjetja GDST</a:t>
          </a:r>
          <a:endParaRPr lang="en-GB" sz="1400" kern="1200" dirty="0">
            <a:latin typeface="Cambria" panose="02040503050406030204" pitchFamily="18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1400" kern="1200" dirty="0" smtClean="0">
              <a:latin typeface="Cambria" panose="02040503050406030204" pitchFamily="18" charset="0"/>
            </a:rPr>
            <a:t>35 % predstavnik partnerske organizacije (</a:t>
          </a:r>
          <a:r>
            <a:rPr lang="sl-SI" sz="1400" kern="1200" dirty="0" err="1" smtClean="0">
              <a:latin typeface="Cambria" panose="02040503050406030204" pitchFamily="18" charset="0"/>
            </a:rPr>
            <a:t>EKOmisije</a:t>
          </a:r>
          <a:r>
            <a:rPr lang="sl-SI" sz="1400" kern="1200" dirty="0" smtClean="0">
              <a:latin typeface="Cambria" panose="02040503050406030204" pitchFamily="18" charset="0"/>
            </a:rPr>
            <a:t>)</a:t>
          </a:r>
          <a:endParaRPr lang="en-GB" sz="1400" kern="1200" dirty="0">
            <a:latin typeface="Cambria" panose="02040503050406030204" pitchFamily="18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1400" kern="1200" dirty="0" smtClean="0">
              <a:latin typeface="Cambria" panose="02040503050406030204" pitchFamily="18" charset="0"/>
            </a:rPr>
            <a:t>30 % število </a:t>
          </a:r>
          <a:r>
            <a:rPr lang="sl-SI" sz="1400" kern="1200" dirty="0" err="1" smtClean="0">
              <a:latin typeface="Cambria" panose="02040503050406030204" pitchFamily="18" charset="0"/>
            </a:rPr>
            <a:t>všečkov</a:t>
          </a:r>
          <a:r>
            <a:rPr lang="sl-SI" sz="1400" kern="1200" dirty="0" smtClean="0">
              <a:latin typeface="Cambria" panose="02040503050406030204" pitchFamily="18" charset="0"/>
            </a:rPr>
            <a:t> na spletni strani.</a:t>
          </a:r>
          <a:endParaRPr lang="en-GB" sz="1400" kern="1200" dirty="0">
            <a:latin typeface="Cambria" panose="02040503050406030204" pitchFamily="18" charset="0"/>
          </a:endParaRPr>
        </a:p>
      </dsp:txBody>
      <dsp:txXfrm>
        <a:off x="0" y="1869160"/>
        <a:ext cx="7090475" cy="1239969"/>
      </dsp:txXfrm>
    </dsp:sp>
    <dsp:sp modelId="{ACBEBB81-2F0B-4117-B5BF-E7A5FCDCF92E}">
      <dsp:nvSpPr>
        <dsp:cNvPr id="0" name=""/>
        <dsp:cNvSpPr/>
      </dsp:nvSpPr>
      <dsp:spPr>
        <a:xfrm>
          <a:off x="0" y="3248826"/>
          <a:ext cx="7090475" cy="250893"/>
        </a:xfrm>
        <a:prstGeom prst="roundRect">
          <a:avLst/>
        </a:prstGeom>
        <a:solidFill>
          <a:srgbClr val="71685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err="1" smtClean="0">
              <a:latin typeface="Cambria" panose="02040503050406030204" pitchFamily="18" charset="0"/>
            </a:rPr>
            <a:t>Časovnica</a:t>
          </a:r>
          <a:r>
            <a:rPr lang="sl-SI" sz="1400" b="1" kern="1200" dirty="0" smtClean="0">
              <a:latin typeface="Cambria" panose="02040503050406030204" pitchFamily="18" charset="0"/>
            </a:rPr>
            <a:t> in roki za oddajo</a:t>
          </a:r>
          <a:endParaRPr lang="en-GB" sz="1400" kern="1200" dirty="0">
            <a:latin typeface="Cambria" panose="02040503050406030204" pitchFamily="18" charset="0"/>
          </a:endParaRPr>
        </a:p>
      </dsp:txBody>
      <dsp:txXfrm>
        <a:off x="12248" y="3261074"/>
        <a:ext cx="7065979" cy="226397"/>
      </dsp:txXfrm>
    </dsp:sp>
    <dsp:sp modelId="{3BDD4984-3A35-4D88-8E51-974A7AC02C8D}">
      <dsp:nvSpPr>
        <dsp:cNvPr id="0" name=""/>
        <dsp:cNvSpPr/>
      </dsp:nvSpPr>
      <dsp:spPr>
        <a:xfrm>
          <a:off x="0" y="3602496"/>
          <a:ext cx="7090475" cy="967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12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1400" kern="1200" dirty="0" smtClean="0">
              <a:latin typeface="Cambria" panose="02040503050406030204" pitchFamily="18" charset="0"/>
            </a:rPr>
            <a:t>Izvedba </a:t>
          </a:r>
          <a:r>
            <a:rPr lang="sl-SI" sz="1400" kern="1200" dirty="0" err="1" smtClean="0">
              <a:latin typeface="Cambria" panose="02040503050406030204" pitchFamily="18" charset="0"/>
            </a:rPr>
            <a:t>EKObum</a:t>
          </a:r>
          <a:r>
            <a:rPr lang="sl-SI" sz="1400" kern="1200" dirty="0" smtClean="0">
              <a:latin typeface="Cambria" panose="02040503050406030204" pitchFamily="18" charset="0"/>
            </a:rPr>
            <a:t> predstavitve aktivnosti šole v okviru PZO na informativnih dneh: petek in sobota, 12. in 13. februar 2016</a:t>
          </a:r>
          <a:endParaRPr lang="en-GB" sz="1400" kern="1200" dirty="0">
            <a:latin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1400" kern="1200" dirty="0" smtClean="0">
              <a:latin typeface="Cambria" panose="02040503050406030204" pitchFamily="18" charset="0"/>
            </a:rPr>
            <a:t>Oddaja filma o dogajanju na </a:t>
          </a:r>
          <a:r>
            <a:rPr lang="sl-SI" sz="1400" kern="1200" dirty="0" err="1" smtClean="0">
              <a:latin typeface="Cambria" panose="02040503050406030204" pitchFamily="18" charset="0"/>
            </a:rPr>
            <a:t>EKObum</a:t>
          </a:r>
          <a:r>
            <a:rPr lang="sl-SI" sz="1400" kern="1200" dirty="0" smtClean="0">
              <a:latin typeface="Cambria" panose="02040503050406030204" pitchFamily="18" charset="0"/>
            </a:rPr>
            <a:t> predstavitvi: od torka, 1. marca, do ponedeljka, 21. marca 2016 prek platforme </a:t>
          </a:r>
          <a:r>
            <a:rPr lang="sl-SI" sz="1400" kern="1200" dirty="0" err="1" smtClean="0">
              <a:latin typeface="Cambria" panose="02040503050406030204" pitchFamily="18" charset="0"/>
            </a:rPr>
            <a:t>We</a:t>
          </a:r>
          <a:r>
            <a:rPr lang="sl-SI" sz="1400" kern="1200" dirty="0" smtClean="0">
              <a:latin typeface="Cambria" panose="02040503050406030204" pitchFamily="18" charset="0"/>
            </a:rPr>
            <a:t>-transfer na naslov </a:t>
          </a:r>
          <a:r>
            <a:rPr lang="sl-SI" sz="1400" kern="1200" dirty="0" err="1" smtClean="0">
              <a:latin typeface="Cambria" panose="02040503050406030204" pitchFamily="18" charset="0"/>
              <a:hlinkClick xmlns:r="http://schemas.openxmlformats.org/officeDocument/2006/relationships" r:id="rId1"/>
            </a:rPr>
            <a:t>pozornizaokolje</a:t>
          </a:r>
          <a:r>
            <a:rPr lang="sl-SI" sz="1400" kern="1200" dirty="0" smtClean="0">
              <a:latin typeface="Cambria" panose="02040503050406030204" pitchFamily="18" charset="0"/>
              <a:hlinkClick xmlns:r="http://schemas.openxmlformats.org/officeDocument/2006/relationships" r:id="rId1"/>
            </a:rPr>
            <a:t>@</a:t>
          </a:r>
          <a:r>
            <a:rPr lang="sl-SI" sz="1400" kern="1200" dirty="0" err="1" smtClean="0">
              <a:latin typeface="Cambria" panose="02040503050406030204" pitchFamily="18" charset="0"/>
              <a:hlinkClick xmlns:r="http://schemas.openxmlformats.org/officeDocument/2006/relationships" r:id="rId1"/>
            </a:rPr>
            <a:t>gmail</a:t>
          </a:r>
          <a:r>
            <a:rPr lang="sl-SI" sz="1400" kern="1200" dirty="0" smtClean="0">
              <a:latin typeface="Cambria" panose="02040503050406030204" pitchFamily="18" charset="0"/>
              <a:hlinkClick xmlns:r="http://schemas.openxmlformats.org/officeDocument/2006/relationships" r:id="rId1"/>
            </a:rPr>
            <a:t>.</a:t>
          </a:r>
          <a:r>
            <a:rPr lang="sl-SI" sz="1400" kern="1200" dirty="0" err="1" smtClean="0">
              <a:latin typeface="Cambria" panose="02040503050406030204" pitchFamily="18" charset="0"/>
              <a:hlinkClick xmlns:r="http://schemas.openxmlformats.org/officeDocument/2006/relationships" r:id="rId1"/>
            </a:rPr>
            <a:t>com</a:t>
          </a:r>
          <a:r>
            <a:rPr lang="sl-SI" sz="1400" kern="1200" dirty="0" smtClean="0">
              <a:latin typeface="Cambria" panose="02040503050406030204" pitchFamily="18" charset="0"/>
            </a:rPr>
            <a:t>. </a:t>
          </a:r>
          <a:endParaRPr lang="en-GB" sz="1400" kern="1200" dirty="0">
            <a:latin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1400" kern="1200" dirty="0" smtClean="0">
              <a:latin typeface="Cambria" panose="02040503050406030204" pitchFamily="18" charset="0"/>
            </a:rPr>
            <a:t>Glasovanje in ocenjevanje: od torka, 29. marca, do ponedeljka, 18. aprila 2016 na </a:t>
          </a:r>
          <a:r>
            <a:rPr lang="sl-SI" sz="1400" kern="1200" dirty="0" smtClean="0">
              <a:latin typeface="Cambria" panose="02040503050406030204" pitchFamily="18" charset="0"/>
              <a:hlinkClick xmlns:r="http://schemas.openxmlformats.org/officeDocument/2006/relationships" r:id="rId2"/>
            </a:rPr>
            <a:t>spletni strani kampanje</a:t>
          </a:r>
          <a:r>
            <a:rPr lang="sl-SI" sz="1400" kern="1200" dirty="0" smtClean="0">
              <a:latin typeface="Cambria" panose="02040503050406030204" pitchFamily="18" charset="0"/>
            </a:rPr>
            <a:t>.</a:t>
          </a:r>
          <a:endParaRPr lang="en-GB" sz="1400" kern="1200" dirty="0">
            <a:latin typeface="Cambria" panose="02040503050406030204" pitchFamily="18" charset="0"/>
          </a:endParaRPr>
        </a:p>
      </dsp:txBody>
      <dsp:txXfrm>
        <a:off x="0" y="3602496"/>
        <a:ext cx="7090475" cy="96704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EE8FF-8336-4270-AADB-BA153EE1DEC3}">
      <dsp:nvSpPr>
        <dsp:cNvPr id="0" name=""/>
        <dsp:cNvSpPr/>
      </dsp:nvSpPr>
      <dsp:spPr>
        <a:xfrm>
          <a:off x="1169" y="0"/>
          <a:ext cx="2141899" cy="216658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err="1" smtClean="0">
              <a:latin typeface="Cambria" panose="02040503050406030204" pitchFamily="18" charset="0"/>
            </a:rPr>
            <a:t>EKOnačrt</a:t>
          </a:r>
          <a:endParaRPr lang="en-GB" sz="1600" b="1" kern="1200" dirty="0">
            <a:latin typeface="Cambria" panose="02040503050406030204" pitchFamily="18" charset="0"/>
          </a:endParaRPr>
        </a:p>
      </dsp:txBody>
      <dsp:txXfrm>
        <a:off x="1169" y="0"/>
        <a:ext cx="2141899" cy="649974"/>
      </dsp:txXfrm>
    </dsp:sp>
    <dsp:sp modelId="{CD71BCFF-6A6B-4826-83AC-27950B234429}">
      <dsp:nvSpPr>
        <dsp:cNvPr id="0" name=""/>
        <dsp:cNvSpPr/>
      </dsp:nvSpPr>
      <dsp:spPr>
        <a:xfrm>
          <a:off x="406" y="650661"/>
          <a:ext cx="2143424" cy="1406902"/>
        </a:xfrm>
        <a:prstGeom prst="roundRect">
          <a:avLst>
            <a:gd name="adj" fmla="val 10000"/>
          </a:avLst>
        </a:prstGeom>
        <a:solidFill>
          <a:srgbClr val="55722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latin typeface="Cambria" panose="02040503050406030204" pitchFamily="18" charset="0"/>
            </a:rPr>
            <a:t>Izpolnitev vprašalnika je pogoj za sodelovanje v kampanji</a:t>
          </a:r>
          <a:endParaRPr lang="en-GB" sz="1600" b="1" kern="1200" dirty="0">
            <a:latin typeface="Cambria" panose="020405030504060302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600" kern="1200" dirty="0" smtClean="0">
              <a:latin typeface="Cambria" panose="02040503050406030204" pitchFamily="18" charset="0"/>
            </a:rPr>
            <a:t>Se ne ocenjuje </a:t>
          </a:r>
          <a:endParaRPr lang="en-GB" sz="1600" kern="1200" dirty="0">
            <a:latin typeface="Cambria" panose="02040503050406030204" pitchFamily="18" charset="0"/>
          </a:endParaRPr>
        </a:p>
      </dsp:txBody>
      <dsp:txXfrm>
        <a:off x="41613" y="691868"/>
        <a:ext cx="2061010" cy="1324488"/>
      </dsp:txXfrm>
    </dsp:sp>
    <dsp:sp modelId="{F363C61D-2C27-4F20-BEE5-B8FC113BEC19}">
      <dsp:nvSpPr>
        <dsp:cNvPr id="0" name=""/>
        <dsp:cNvSpPr/>
      </dsp:nvSpPr>
      <dsp:spPr>
        <a:xfrm>
          <a:off x="2307789" y="0"/>
          <a:ext cx="2141899" cy="216658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err="1" smtClean="0">
              <a:latin typeface="Cambria" panose="02040503050406030204" pitchFamily="18" charset="0"/>
            </a:rPr>
            <a:t>EKObum</a:t>
          </a:r>
          <a:r>
            <a:rPr lang="sl-SI" sz="1600" b="1" kern="1200" dirty="0" smtClean="0">
              <a:latin typeface="Cambria" panose="02040503050406030204" pitchFamily="18" charset="0"/>
            </a:rPr>
            <a:t> predstavitev </a:t>
          </a:r>
          <a:endParaRPr lang="en-GB" sz="1600" b="1" kern="1200" dirty="0">
            <a:latin typeface="Cambria" panose="02040503050406030204" pitchFamily="18" charset="0"/>
          </a:endParaRPr>
        </a:p>
      </dsp:txBody>
      <dsp:txXfrm>
        <a:off x="2307789" y="0"/>
        <a:ext cx="2141899" cy="649974"/>
      </dsp:txXfrm>
    </dsp:sp>
    <dsp:sp modelId="{583ED576-3D59-4A8A-9105-FEEA6E1382BE}">
      <dsp:nvSpPr>
        <dsp:cNvPr id="0" name=""/>
        <dsp:cNvSpPr/>
      </dsp:nvSpPr>
      <dsp:spPr>
        <a:xfrm>
          <a:off x="2304474" y="650661"/>
          <a:ext cx="2148531" cy="1406902"/>
        </a:xfrm>
        <a:prstGeom prst="roundRect">
          <a:avLst>
            <a:gd name="adj" fmla="val 10000"/>
          </a:avLst>
        </a:prstGeom>
        <a:solidFill>
          <a:srgbClr val="E57D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latin typeface="Cambria" panose="02040503050406030204" pitchFamily="18" charset="0"/>
            </a:rPr>
            <a:t>Ocenjevanje</a:t>
          </a:r>
          <a:endParaRPr lang="en-GB" sz="1600" b="1" kern="1200" dirty="0">
            <a:latin typeface="Cambria" panose="020405030504060302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600" kern="1200" dirty="0" smtClean="0">
              <a:latin typeface="Cambria" panose="02040503050406030204" pitchFamily="18" charset="0"/>
            </a:rPr>
            <a:t>35 % GDST</a:t>
          </a:r>
          <a:endParaRPr lang="en-GB" sz="1600" kern="1200" dirty="0">
            <a:latin typeface="Cambria" panose="020405030504060302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600" kern="1200" dirty="0" smtClean="0">
              <a:latin typeface="Cambria" panose="02040503050406030204" pitchFamily="18" charset="0"/>
            </a:rPr>
            <a:t>35 % partnerji</a:t>
          </a:r>
          <a:endParaRPr lang="en-GB" sz="1600" kern="1200" dirty="0">
            <a:latin typeface="Cambria" panose="020405030504060302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600" kern="1200" dirty="0" smtClean="0">
              <a:latin typeface="Cambria" panose="02040503050406030204" pitchFamily="18" charset="0"/>
            </a:rPr>
            <a:t>30 % </a:t>
          </a:r>
          <a:r>
            <a:rPr lang="sl-SI" sz="1600" kern="1200" dirty="0" err="1" smtClean="0">
              <a:latin typeface="Cambria" panose="02040503050406030204" pitchFamily="18" charset="0"/>
            </a:rPr>
            <a:t>všečki</a:t>
          </a:r>
          <a:endParaRPr lang="en-GB" sz="1600" kern="1200" dirty="0">
            <a:latin typeface="Cambria" panose="02040503050406030204" pitchFamily="18" charset="0"/>
          </a:endParaRPr>
        </a:p>
      </dsp:txBody>
      <dsp:txXfrm>
        <a:off x="2345681" y="691868"/>
        <a:ext cx="2066117" cy="132448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D0D17-2365-40D6-8AD2-A77687427ADE}">
      <dsp:nvSpPr>
        <dsp:cNvPr id="0" name=""/>
        <dsp:cNvSpPr/>
      </dsp:nvSpPr>
      <dsp:spPr>
        <a:xfrm>
          <a:off x="0" y="159758"/>
          <a:ext cx="7956645" cy="1633738"/>
        </a:xfrm>
        <a:prstGeom prst="roundRect">
          <a:avLst/>
        </a:prstGeom>
        <a:solidFill>
          <a:srgbClr val="E0BE4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>
              <a:latin typeface="Cambria" panose="02040503050406030204" pitchFamily="18" charset="0"/>
            </a:rPr>
            <a:t>V šolskem letu 2015/2016 bomo anketna vprašanja raziskave posodobili in jih prilagodili različnim področjem zmanjševanja </a:t>
          </a:r>
          <a:r>
            <a:rPr lang="sl-SI" sz="2400" kern="1200" dirty="0" err="1" smtClean="0">
              <a:latin typeface="Cambria" panose="02040503050406030204" pitchFamily="18" charset="0"/>
            </a:rPr>
            <a:t>ogljičnega</a:t>
          </a:r>
          <a:r>
            <a:rPr lang="sl-SI" sz="2400" kern="1200" dirty="0" smtClean="0">
              <a:latin typeface="Cambria" panose="02040503050406030204" pitchFamily="18" charset="0"/>
            </a:rPr>
            <a:t> odtisa. </a:t>
          </a:r>
          <a:endParaRPr lang="sl-SI" sz="2400" b="1" kern="1200" dirty="0" smtClean="0">
            <a:latin typeface="Cambria" panose="02040503050406030204" pitchFamily="18" charset="0"/>
          </a:endParaRPr>
        </a:p>
      </dsp:txBody>
      <dsp:txXfrm>
        <a:off x="79753" y="239511"/>
        <a:ext cx="7797139" cy="1474232"/>
      </dsp:txXfrm>
    </dsp:sp>
    <dsp:sp modelId="{BF2E5FF0-2F28-4394-8BFF-A69DE12676E5}">
      <dsp:nvSpPr>
        <dsp:cNvPr id="0" name=""/>
        <dsp:cNvSpPr/>
      </dsp:nvSpPr>
      <dsp:spPr>
        <a:xfrm>
          <a:off x="0" y="2348604"/>
          <a:ext cx="7956645" cy="1633738"/>
        </a:xfrm>
        <a:prstGeom prst="roundRect">
          <a:avLst/>
        </a:prstGeom>
        <a:solidFill>
          <a:srgbClr val="D8542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>
              <a:latin typeface="Cambria" panose="02040503050406030204" pitchFamily="18" charset="0"/>
            </a:rPr>
            <a:t>Novost kampanje 2015/2016 je, da </a:t>
          </a:r>
          <a:r>
            <a:rPr lang="sl-SI" sz="2400" b="1" kern="1200" dirty="0" smtClean="0">
              <a:latin typeface="Cambria" panose="02040503050406030204" pitchFamily="18" charset="0"/>
            </a:rPr>
            <a:t>anketa ne vpliva na tekmovanje </a:t>
          </a:r>
          <a:r>
            <a:rPr lang="sl-SI" sz="2400" b="0" kern="1200" dirty="0" smtClean="0">
              <a:latin typeface="Cambria" panose="02040503050406030204" pitchFamily="18" charset="0"/>
            </a:rPr>
            <a:t>oz. ne prispeva k zbranim točkam v okviru </a:t>
          </a:r>
          <a:r>
            <a:rPr lang="sl-SI" sz="2400" b="0" kern="1200" dirty="0" err="1" smtClean="0">
              <a:latin typeface="Cambria" panose="02040503050406030204" pitchFamily="18" charset="0"/>
            </a:rPr>
            <a:t>EKOnačrta</a:t>
          </a:r>
          <a:r>
            <a:rPr lang="sl-SI" sz="2400" b="0" kern="1200" dirty="0" smtClean="0">
              <a:latin typeface="Cambria" panose="02040503050406030204" pitchFamily="18" charset="0"/>
            </a:rPr>
            <a:t>. Namesto tega bo </a:t>
          </a:r>
          <a:r>
            <a:rPr lang="sl-SI" sz="2400" b="1" kern="1200" dirty="0" smtClean="0">
              <a:latin typeface="Cambria" panose="02040503050406030204" pitchFamily="18" charset="0"/>
            </a:rPr>
            <a:t>dodatna spodbuda dijakom možnost osvojitve nagrade</a:t>
          </a:r>
          <a:r>
            <a:rPr lang="sl-SI" sz="2400" b="0" kern="1200" dirty="0" smtClean="0">
              <a:latin typeface="Cambria" panose="02040503050406030204" pitchFamily="18" charset="0"/>
            </a:rPr>
            <a:t>, če bodo sodelovali. </a:t>
          </a:r>
        </a:p>
      </dsp:txBody>
      <dsp:txXfrm>
        <a:off x="79753" y="2428357"/>
        <a:ext cx="7797139" cy="147423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688CF-F724-40B7-BFFF-94B89856D17C}">
      <dsp:nvSpPr>
        <dsp:cNvPr id="0" name=""/>
        <dsp:cNvSpPr/>
      </dsp:nvSpPr>
      <dsp:spPr>
        <a:xfrm>
          <a:off x="0" y="962"/>
          <a:ext cx="7342495" cy="1426006"/>
        </a:xfrm>
        <a:prstGeom prst="roundRect">
          <a:avLst/>
        </a:prstGeom>
        <a:solidFill>
          <a:srgbClr val="71685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latin typeface="Cambria" panose="02040503050406030204" pitchFamily="18" charset="0"/>
            </a:rPr>
            <a:t>So </a:t>
          </a:r>
          <a:r>
            <a:rPr lang="sl-SI" sz="2000" b="1" kern="1200" dirty="0" smtClean="0">
              <a:latin typeface="Cambria" panose="02040503050406030204" pitchFamily="18" charset="0"/>
            </a:rPr>
            <a:t>povezovalni in izobraževalni ter </a:t>
          </a:r>
          <a:r>
            <a:rPr lang="sl-SI" sz="2000" b="1" kern="1200" dirty="0" err="1" smtClean="0">
              <a:latin typeface="Cambria" panose="02040503050406030204" pitchFamily="18" charset="0"/>
            </a:rPr>
            <a:t>osveščevalni</a:t>
          </a:r>
          <a:r>
            <a:rPr lang="sl-SI" sz="2000" b="1" kern="1200" dirty="0" smtClean="0">
              <a:latin typeface="Cambria" panose="02040503050406030204" pitchFamily="18" charset="0"/>
            </a:rPr>
            <a:t> člen</a:t>
          </a:r>
          <a:r>
            <a:rPr lang="sl-SI" sz="2000" kern="1200" dirty="0" smtClean="0">
              <a:latin typeface="Cambria" panose="02040503050406030204" pitchFamily="18" charset="0"/>
            </a:rPr>
            <a:t> pri snovanju in izvajanje kampanje PZO.</a:t>
          </a:r>
          <a:endParaRPr lang="en-GB" sz="2000" kern="1200" dirty="0" smtClean="0">
            <a:latin typeface="Cambria" panose="02040503050406030204" pitchFamily="18" charset="0"/>
          </a:endParaRPr>
        </a:p>
      </dsp:txBody>
      <dsp:txXfrm>
        <a:off x="69612" y="70574"/>
        <a:ext cx="7203271" cy="1286782"/>
      </dsp:txXfrm>
    </dsp:sp>
    <dsp:sp modelId="{C657CD46-75B5-4735-9694-BE4B3F9DF687}">
      <dsp:nvSpPr>
        <dsp:cNvPr id="0" name=""/>
        <dsp:cNvSpPr/>
      </dsp:nvSpPr>
      <dsp:spPr>
        <a:xfrm>
          <a:off x="0" y="1441637"/>
          <a:ext cx="7342495" cy="1426006"/>
        </a:xfrm>
        <a:prstGeom prst="roundRect">
          <a:avLst/>
        </a:prstGeom>
        <a:solidFill>
          <a:srgbClr val="0091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>
              <a:solidFill>
                <a:schemeClr val="bg1"/>
              </a:solidFill>
              <a:latin typeface="Cambria" panose="02040503050406030204" pitchFamily="18" charset="0"/>
            </a:rPr>
            <a:t>V sodelovanju s šolami </a:t>
          </a:r>
          <a:r>
            <a:rPr lang="sl-SI" sz="1800" b="1" kern="1200" dirty="0" smtClean="0">
              <a:solidFill>
                <a:schemeClr val="bg1"/>
              </a:solidFill>
              <a:latin typeface="Cambria" panose="02040503050406030204" pitchFamily="18" charset="0"/>
            </a:rPr>
            <a:t>s predavanji osveščajo </a:t>
          </a:r>
          <a:r>
            <a:rPr lang="sl-SI" sz="1800" kern="1200" dirty="0" smtClean="0">
              <a:solidFill>
                <a:schemeClr val="bg1"/>
              </a:solidFill>
              <a:latin typeface="Cambria" panose="02040503050406030204" pitchFamily="18" charset="0"/>
            </a:rPr>
            <a:t>dijake o odgovornem ravnanju z okoljem z njihovega zornega kota. Povabilo k predavanjem partnerji prejmejo v sredini oktobra. Predvidoma v novembru pa se bodo šole lahko prijavile na razpisana predavanja. Posamezna šola bo lahko izbrala po eno predavanje dveh različnih organizacij. </a:t>
          </a:r>
        </a:p>
      </dsp:txBody>
      <dsp:txXfrm>
        <a:off x="69612" y="1511249"/>
        <a:ext cx="7203271" cy="1286782"/>
      </dsp:txXfrm>
    </dsp:sp>
    <dsp:sp modelId="{434FDA4F-F0E2-485F-9C73-B96392D629E1}">
      <dsp:nvSpPr>
        <dsp:cNvPr id="0" name=""/>
        <dsp:cNvSpPr/>
      </dsp:nvSpPr>
      <dsp:spPr>
        <a:xfrm>
          <a:off x="0" y="2883274"/>
          <a:ext cx="7342495" cy="1426006"/>
        </a:xfrm>
        <a:prstGeom prst="roundRect">
          <a:avLst/>
        </a:prstGeom>
        <a:solidFill>
          <a:srgbClr val="55722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1" kern="1200" dirty="0" smtClean="0">
              <a:latin typeface="Cambria" panose="02040503050406030204" pitchFamily="18" charset="0"/>
            </a:rPr>
            <a:t>Sodelujejo v </a:t>
          </a:r>
          <a:r>
            <a:rPr lang="sl-SI" sz="1800" b="1" kern="1200" dirty="0" err="1" smtClean="0">
              <a:latin typeface="Cambria" panose="02040503050406030204" pitchFamily="18" charset="0"/>
            </a:rPr>
            <a:t>EKOtekmovanju</a:t>
          </a:r>
          <a:r>
            <a:rPr lang="sl-SI" sz="1800" b="1" kern="1200" dirty="0" smtClean="0">
              <a:latin typeface="Cambria" panose="02040503050406030204" pitchFamily="18" charset="0"/>
            </a:rPr>
            <a:t> kot ocenjevalci </a:t>
          </a:r>
          <a:r>
            <a:rPr lang="sl-SI" sz="1800" b="1" kern="1200" dirty="0" err="1" smtClean="0">
              <a:latin typeface="Cambria" panose="02040503050406030204" pitchFamily="18" charset="0"/>
            </a:rPr>
            <a:t>EKObum</a:t>
          </a:r>
          <a:r>
            <a:rPr lang="sl-SI" sz="1800" b="1" kern="1200" dirty="0" smtClean="0">
              <a:latin typeface="Cambria" panose="02040503050406030204" pitchFamily="18" charset="0"/>
            </a:rPr>
            <a:t> filmčka. </a:t>
          </a:r>
          <a:endParaRPr lang="sl-SI" sz="1800" kern="1200" dirty="0">
            <a:latin typeface="Cambria" panose="02040503050406030204" pitchFamily="18" charset="0"/>
          </a:endParaRPr>
        </a:p>
      </dsp:txBody>
      <dsp:txXfrm>
        <a:off x="69612" y="2952886"/>
        <a:ext cx="7203271" cy="128678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4B3A0-F2E4-40E4-887D-5815FE56B7BF}">
      <dsp:nvSpPr>
        <dsp:cNvPr id="0" name=""/>
        <dsp:cNvSpPr/>
      </dsp:nvSpPr>
      <dsp:spPr>
        <a:xfrm>
          <a:off x="0" y="43383"/>
          <a:ext cx="4938317" cy="505440"/>
        </a:xfrm>
        <a:prstGeom prst="roundRect">
          <a:avLst/>
        </a:prstGeom>
        <a:solidFill>
          <a:srgbClr val="71685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latin typeface="Cambria" panose="02040503050406030204" pitchFamily="18" charset="0"/>
            </a:rPr>
            <a:t>Okviren program srečanja:</a:t>
          </a:r>
          <a:endParaRPr lang="en-GB" sz="1600" kern="1200" dirty="0">
            <a:latin typeface="Cambria" panose="02040503050406030204" pitchFamily="18" charset="0"/>
          </a:endParaRPr>
        </a:p>
      </dsp:txBody>
      <dsp:txXfrm>
        <a:off x="24674" y="68057"/>
        <a:ext cx="4888969" cy="456092"/>
      </dsp:txXfrm>
    </dsp:sp>
    <dsp:sp modelId="{886C3C39-7C08-4366-A82A-4FF8D32A91FC}">
      <dsp:nvSpPr>
        <dsp:cNvPr id="0" name=""/>
        <dsp:cNvSpPr/>
      </dsp:nvSpPr>
      <dsp:spPr>
        <a:xfrm>
          <a:off x="0" y="626583"/>
          <a:ext cx="4938317" cy="505440"/>
        </a:xfrm>
        <a:prstGeom prst="roundRect">
          <a:avLst/>
        </a:prstGeom>
        <a:solidFill>
          <a:srgbClr val="E0BE4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latin typeface="Cambria" panose="02040503050406030204" pitchFamily="18" charset="0"/>
            </a:rPr>
            <a:t>Slovesna predstavitev </a:t>
          </a:r>
          <a:r>
            <a:rPr lang="sl-SI" sz="1600" b="1" kern="1200" dirty="0" err="1" smtClean="0">
              <a:latin typeface="Cambria" panose="02040503050406030204" pitchFamily="18" charset="0"/>
            </a:rPr>
            <a:t>EKOučbenika</a:t>
          </a:r>
          <a:endParaRPr lang="sl-SI" sz="1600" kern="1200" dirty="0" smtClean="0">
            <a:latin typeface="Cambria" panose="02040503050406030204" pitchFamily="18" charset="0"/>
          </a:endParaRPr>
        </a:p>
      </dsp:txBody>
      <dsp:txXfrm>
        <a:off x="24674" y="651257"/>
        <a:ext cx="4888969" cy="456092"/>
      </dsp:txXfrm>
    </dsp:sp>
    <dsp:sp modelId="{CEC614CD-46B6-46A0-A16F-7CC58018A8AB}">
      <dsp:nvSpPr>
        <dsp:cNvPr id="0" name=""/>
        <dsp:cNvSpPr/>
      </dsp:nvSpPr>
      <dsp:spPr>
        <a:xfrm>
          <a:off x="0" y="1132023"/>
          <a:ext cx="4938317" cy="684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792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1600" b="0" kern="1200" dirty="0" smtClean="0">
              <a:latin typeface="Cambria" panose="02040503050406030204" pitchFamily="18" charset="0"/>
            </a:rPr>
            <a:t>Predstavi se njegova</a:t>
          </a:r>
          <a:r>
            <a:rPr lang="sl-SI" sz="1600" kern="1200" dirty="0" smtClean="0">
              <a:latin typeface="Cambria" panose="02040503050406030204" pitchFamily="18" charset="0"/>
            </a:rPr>
            <a:t> vrednost, saj simbolizira </a:t>
          </a:r>
          <a:r>
            <a:rPr lang="sl-SI" sz="1600" kern="1200" dirty="0" err="1" smtClean="0">
              <a:latin typeface="Cambria" panose="02040503050406030204" pitchFamily="18" charset="0"/>
            </a:rPr>
            <a:t>proaktivnost</a:t>
          </a:r>
          <a:r>
            <a:rPr lang="sl-SI" sz="1600" kern="1200" dirty="0" smtClean="0">
              <a:latin typeface="Cambria" panose="02040503050406030204" pitchFamily="18" charset="0"/>
            </a:rPr>
            <a:t>. Vsak posameznik lahko s preprostimi dejanji zmanjša svoj </a:t>
          </a:r>
          <a:r>
            <a:rPr lang="sl-SI" sz="1600" kern="1200" dirty="0" err="1" smtClean="0">
              <a:latin typeface="Cambria" panose="02040503050406030204" pitchFamily="18" charset="0"/>
            </a:rPr>
            <a:t>ogljični</a:t>
          </a:r>
          <a:r>
            <a:rPr lang="sl-SI" sz="1600" kern="1200" dirty="0" smtClean="0">
              <a:latin typeface="Cambria" panose="02040503050406030204" pitchFamily="18" charset="0"/>
            </a:rPr>
            <a:t> odtis. </a:t>
          </a:r>
          <a:endParaRPr lang="sl-SI" sz="1600" b="0" kern="1200" dirty="0" smtClean="0">
            <a:latin typeface="Cambria" panose="02040503050406030204" pitchFamily="18" charset="0"/>
          </a:endParaRPr>
        </a:p>
      </dsp:txBody>
      <dsp:txXfrm>
        <a:off x="0" y="1132023"/>
        <a:ext cx="4938317" cy="684652"/>
      </dsp:txXfrm>
    </dsp:sp>
    <dsp:sp modelId="{A4D84350-97BA-4E10-8F54-C06978F2B021}">
      <dsp:nvSpPr>
        <dsp:cNvPr id="0" name=""/>
        <dsp:cNvSpPr/>
      </dsp:nvSpPr>
      <dsp:spPr>
        <a:xfrm>
          <a:off x="0" y="1816676"/>
          <a:ext cx="4938317" cy="505440"/>
        </a:xfrm>
        <a:prstGeom prst="roundRect">
          <a:avLst/>
        </a:prstGeom>
        <a:solidFill>
          <a:srgbClr val="D8542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latin typeface="Cambria" panose="02040503050406030204" pitchFamily="18" charset="0"/>
            </a:rPr>
            <a:t>Razglasitev zmagovalca </a:t>
          </a:r>
          <a:r>
            <a:rPr lang="sl-SI" sz="1600" b="1" kern="1200" dirty="0" err="1" smtClean="0">
              <a:latin typeface="Cambria" panose="02040503050406030204" pitchFamily="18" charset="0"/>
            </a:rPr>
            <a:t>EKOtekmovanja</a:t>
          </a:r>
          <a:endParaRPr lang="sl-SI" sz="1600" b="1" kern="1200" dirty="0" smtClean="0">
            <a:latin typeface="Cambria" panose="02040503050406030204" pitchFamily="18" charset="0"/>
          </a:endParaRPr>
        </a:p>
      </dsp:txBody>
      <dsp:txXfrm>
        <a:off x="24674" y="1841350"/>
        <a:ext cx="4888969" cy="456092"/>
      </dsp:txXfrm>
    </dsp:sp>
    <dsp:sp modelId="{A0E5516C-3903-40A6-8349-34F6788BDF97}">
      <dsp:nvSpPr>
        <dsp:cNvPr id="0" name=""/>
        <dsp:cNvSpPr/>
      </dsp:nvSpPr>
      <dsp:spPr>
        <a:xfrm>
          <a:off x="0" y="2322116"/>
          <a:ext cx="4938317" cy="475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792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1600" kern="1200" dirty="0" smtClean="0">
              <a:latin typeface="Cambria" panose="02040503050406030204" pitchFamily="18" charset="0"/>
            </a:rPr>
            <a:t>Predstavitev treh finalnih šol v pripravi filma v okviru </a:t>
          </a:r>
          <a:r>
            <a:rPr lang="sl-SI" sz="1600" kern="1200" dirty="0" err="1" smtClean="0">
              <a:latin typeface="Cambria" panose="02040503050406030204" pitchFamily="18" charset="0"/>
            </a:rPr>
            <a:t>EKObum</a:t>
          </a:r>
          <a:r>
            <a:rPr lang="sl-SI" sz="1600" kern="1200" dirty="0" smtClean="0">
              <a:latin typeface="Cambria" panose="02040503050406030204" pitchFamily="18" charset="0"/>
            </a:rPr>
            <a:t> predstavitve.</a:t>
          </a:r>
        </a:p>
      </dsp:txBody>
      <dsp:txXfrm>
        <a:off x="0" y="2322116"/>
        <a:ext cx="4938317" cy="475065"/>
      </dsp:txXfrm>
    </dsp:sp>
    <dsp:sp modelId="{D5751C8F-DCFE-4BD7-84CF-6D5C65B35EE0}">
      <dsp:nvSpPr>
        <dsp:cNvPr id="0" name=""/>
        <dsp:cNvSpPr/>
      </dsp:nvSpPr>
      <dsp:spPr>
        <a:xfrm>
          <a:off x="0" y="2797181"/>
          <a:ext cx="4938317" cy="505440"/>
        </a:xfrm>
        <a:prstGeom prst="roundRect">
          <a:avLst/>
        </a:prstGeom>
        <a:solidFill>
          <a:srgbClr val="0091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latin typeface="Cambria" panose="02040503050406030204" pitchFamily="18" charset="0"/>
            </a:rPr>
            <a:t>Delavnica za mentorje in sočasno druženje dijakov </a:t>
          </a:r>
        </a:p>
      </dsp:txBody>
      <dsp:txXfrm>
        <a:off x="24674" y="2821855"/>
        <a:ext cx="4888969" cy="456092"/>
      </dsp:txXfrm>
    </dsp:sp>
    <dsp:sp modelId="{2840E12E-AD61-4D53-971F-9D54DF235BEC}">
      <dsp:nvSpPr>
        <dsp:cNvPr id="0" name=""/>
        <dsp:cNvSpPr/>
      </dsp:nvSpPr>
      <dsp:spPr>
        <a:xfrm>
          <a:off x="0" y="3380381"/>
          <a:ext cx="4938317" cy="505440"/>
        </a:xfrm>
        <a:prstGeom prst="roundRect">
          <a:avLst/>
        </a:prstGeom>
        <a:solidFill>
          <a:srgbClr val="55722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latin typeface="Cambria" panose="02040503050406030204" pitchFamily="18" charset="0"/>
            </a:rPr>
            <a:t>Pogostitev</a:t>
          </a:r>
        </a:p>
      </dsp:txBody>
      <dsp:txXfrm>
        <a:off x="24674" y="3405055"/>
        <a:ext cx="4888969" cy="45609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CB799-5634-46B5-A405-81C10EBA9EBD}">
      <dsp:nvSpPr>
        <dsp:cNvPr id="0" name=""/>
        <dsp:cNvSpPr/>
      </dsp:nvSpPr>
      <dsp:spPr>
        <a:xfrm>
          <a:off x="171214" y="3590"/>
          <a:ext cx="2458287" cy="1376889"/>
        </a:xfrm>
        <a:prstGeom prst="rect">
          <a:avLst/>
        </a:prstGeom>
        <a:solidFill>
          <a:srgbClr val="55722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>
              <a:latin typeface="Cambria" panose="02040503050406030204" pitchFamily="18" charset="0"/>
            </a:rPr>
            <a:t>Osebna izkaznica kampanje</a:t>
          </a:r>
          <a:endParaRPr lang="en-GB" sz="1400" b="1" kern="1200" dirty="0">
            <a:latin typeface="Cambria" panose="020405030504060302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000" kern="1200" dirty="0" smtClean="0">
              <a:latin typeface="Cambria" panose="02040503050406030204" pitchFamily="18" charset="0"/>
            </a:rPr>
            <a:t>Objavljena na spletnem mestu</a:t>
          </a:r>
          <a:endParaRPr lang="en-GB" sz="1000" kern="1200" dirty="0">
            <a:latin typeface="Cambria" panose="02040503050406030204" pitchFamily="18" charset="0"/>
          </a:endParaRPr>
        </a:p>
      </dsp:txBody>
      <dsp:txXfrm>
        <a:off x="171214" y="3590"/>
        <a:ext cx="2458287" cy="1376889"/>
      </dsp:txXfrm>
    </dsp:sp>
    <dsp:sp modelId="{B476853F-D496-480A-823D-B0BD3C8F6468}">
      <dsp:nvSpPr>
        <dsp:cNvPr id="0" name=""/>
        <dsp:cNvSpPr/>
      </dsp:nvSpPr>
      <dsp:spPr>
        <a:xfrm>
          <a:off x="2835930" y="3590"/>
          <a:ext cx="2458287" cy="1376889"/>
        </a:xfrm>
        <a:prstGeom prst="rect">
          <a:avLst/>
        </a:prstGeom>
        <a:solidFill>
          <a:srgbClr val="D8542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err="1" smtClean="0">
              <a:latin typeface="Cambria" panose="02040503050406030204" pitchFamily="18" charset="0"/>
            </a:rPr>
            <a:t>EKOpriročnik</a:t>
          </a:r>
          <a:r>
            <a:rPr lang="sl-SI" sz="1400" b="1" kern="1200" dirty="0" smtClean="0">
              <a:latin typeface="Cambria" panose="02040503050406030204" pitchFamily="18" charset="0"/>
            </a:rPr>
            <a:t>, ki vključuje: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000" kern="1200" dirty="0" smtClean="0">
              <a:latin typeface="Cambria" panose="02040503050406030204" pitchFamily="18" charset="0"/>
            </a:rPr>
            <a:t>Smernice za pripravo </a:t>
          </a:r>
          <a:r>
            <a:rPr lang="sl-SI" sz="1000" kern="1200" dirty="0" err="1" smtClean="0">
              <a:latin typeface="Cambria" panose="02040503050406030204" pitchFamily="18" charset="0"/>
            </a:rPr>
            <a:t>EKObum</a:t>
          </a:r>
          <a:r>
            <a:rPr lang="sl-SI" sz="1000" kern="1200" dirty="0" smtClean="0">
              <a:latin typeface="Cambria" panose="02040503050406030204" pitchFamily="18" charset="0"/>
            </a:rPr>
            <a:t> predstavitve in filma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000" kern="1200" dirty="0" smtClean="0">
              <a:latin typeface="Cambria" panose="02040503050406030204" pitchFamily="18" charset="0"/>
            </a:rPr>
            <a:t>Smernice za izpolnjevanje vprašalnika o izvajanju </a:t>
          </a:r>
          <a:r>
            <a:rPr lang="sl-SI" sz="1000" kern="1200" dirty="0" err="1" smtClean="0">
              <a:latin typeface="Cambria" panose="02040503050406030204" pitchFamily="18" charset="0"/>
            </a:rPr>
            <a:t>EKOnačrta</a:t>
          </a:r>
          <a:r>
            <a:rPr lang="sl-SI" sz="1000" kern="1200" dirty="0" smtClean="0">
              <a:latin typeface="Cambria" panose="02040503050406030204" pitchFamily="18" charset="0"/>
            </a:rPr>
            <a:t> na šoli in pripravo poglavja za </a:t>
          </a:r>
          <a:r>
            <a:rPr lang="sl-SI" sz="1000" kern="1200" dirty="0" err="1" smtClean="0">
              <a:latin typeface="Cambria" panose="02040503050406030204" pitchFamily="18" charset="0"/>
            </a:rPr>
            <a:t>EKOučbenik</a:t>
          </a:r>
          <a:endParaRPr lang="sl-SI" sz="1000" kern="1200" dirty="0" smtClean="0">
            <a:latin typeface="Cambria" panose="020405030504060302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000" kern="1200" dirty="0" smtClean="0">
              <a:latin typeface="Cambria" panose="02040503050406030204" pitchFamily="18" charset="0"/>
            </a:rPr>
            <a:t>Primere dobrih praks šol iz lanskega šolskega leta</a:t>
          </a:r>
        </a:p>
      </dsp:txBody>
      <dsp:txXfrm>
        <a:off x="2835930" y="3590"/>
        <a:ext cx="2458287" cy="1376889"/>
      </dsp:txXfrm>
    </dsp:sp>
    <dsp:sp modelId="{7640F03D-C015-49DB-9363-446FE11337B6}">
      <dsp:nvSpPr>
        <dsp:cNvPr id="0" name=""/>
        <dsp:cNvSpPr/>
      </dsp:nvSpPr>
      <dsp:spPr>
        <a:xfrm>
          <a:off x="5500647" y="3590"/>
          <a:ext cx="2458287" cy="1376889"/>
        </a:xfrm>
        <a:prstGeom prst="rect">
          <a:avLst/>
        </a:prstGeom>
        <a:solidFill>
          <a:srgbClr val="71685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>
              <a:latin typeface="Cambria" panose="02040503050406030204" pitchFamily="18" charset="0"/>
            </a:rPr>
            <a:t>Vprašalnik za </a:t>
          </a:r>
          <a:r>
            <a:rPr lang="sl-SI" sz="1400" b="1" kern="1200" dirty="0" err="1" smtClean="0">
              <a:latin typeface="Cambria" panose="02040503050406030204" pitchFamily="18" charset="0"/>
            </a:rPr>
            <a:t>EKOnačrt</a:t>
          </a:r>
          <a:r>
            <a:rPr lang="sl-SI" sz="1400" b="1" kern="1200" dirty="0" smtClean="0">
              <a:latin typeface="Cambria" panose="02040503050406030204" pitchFamily="18" charset="0"/>
            </a:rPr>
            <a:t> in izvajanje aktivnosti na šoli</a:t>
          </a:r>
          <a:endParaRPr lang="sl-SI" sz="1400" b="1" kern="1200" dirty="0">
            <a:latin typeface="Cambria" panose="020405030504060302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000" kern="1200" dirty="0" smtClean="0">
              <a:latin typeface="Cambria" panose="02040503050406030204" pitchFamily="18" charset="0"/>
            </a:rPr>
            <a:t>Mentorji v pomoč pri pripravi odgovorov na vprašanja, seznam le-teh prejmejo vnaprej po e-pošti. </a:t>
          </a:r>
          <a:endParaRPr lang="sl-SI" sz="1000" kern="1200" dirty="0">
            <a:latin typeface="Cambria" panose="02040503050406030204" pitchFamily="18" charset="0"/>
          </a:endParaRPr>
        </a:p>
      </dsp:txBody>
      <dsp:txXfrm>
        <a:off x="5500647" y="3590"/>
        <a:ext cx="2458287" cy="1376889"/>
      </dsp:txXfrm>
    </dsp:sp>
    <dsp:sp modelId="{E82447E8-03A9-4ECC-A540-0B640E6834CE}">
      <dsp:nvSpPr>
        <dsp:cNvPr id="0" name=""/>
        <dsp:cNvSpPr/>
      </dsp:nvSpPr>
      <dsp:spPr>
        <a:xfrm>
          <a:off x="165599" y="1594160"/>
          <a:ext cx="2458287" cy="1376889"/>
        </a:xfrm>
        <a:prstGeom prst="rect">
          <a:avLst/>
        </a:prstGeom>
        <a:solidFill>
          <a:srgbClr val="009199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>
              <a:latin typeface="Cambria" panose="02040503050406030204" pitchFamily="18" charset="0"/>
            </a:rPr>
            <a:t>Kriteriji za ocenjevanje filma v okviru </a:t>
          </a:r>
          <a:r>
            <a:rPr lang="sl-SI" sz="1400" b="1" kern="1200" dirty="0" err="1" smtClean="0">
              <a:latin typeface="Cambria" panose="02040503050406030204" pitchFamily="18" charset="0"/>
            </a:rPr>
            <a:t>EKObum</a:t>
          </a:r>
          <a:r>
            <a:rPr lang="sl-SI" sz="1400" b="1" kern="1200" dirty="0" smtClean="0">
              <a:latin typeface="Cambria" panose="02040503050406030204" pitchFamily="18" charset="0"/>
            </a:rPr>
            <a:t> predstavitve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000" kern="1200" dirty="0" smtClean="0">
              <a:latin typeface="Cambria" panose="02040503050406030204" pitchFamily="18" charset="0"/>
            </a:rPr>
            <a:t>Mentorji po e-pošti prejmejo kriterije po katerih bodo v spletni anketi člani EKO misije ocenjevali filme.</a:t>
          </a:r>
        </a:p>
      </dsp:txBody>
      <dsp:txXfrm>
        <a:off x="165599" y="1594160"/>
        <a:ext cx="2458287" cy="1376889"/>
      </dsp:txXfrm>
    </dsp:sp>
    <dsp:sp modelId="{AA7E6BAC-0480-45AE-B0FC-3678F7848598}">
      <dsp:nvSpPr>
        <dsp:cNvPr id="0" name=""/>
        <dsp:cNvSpPr/>
      </dsp:nvSpPr>
      <dsp:spPr>
        <a:xfrm>
          <a:off x="2804574" y="1606596"/>
          <a:ext cx="2468319" cy="1377781"/>
        </a:xfrm>
        <a:prstGeom prst="rect">
          <a:avLst/>
        </a:prstGeom>
        <a:solidFill>
          <a:srgbClr val="E0BE4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>
              <a:latin typeface="Cambria" panose="02040503050406030204" pitchFamily="18" charset="0"/>
            </a:rPr>
            <a:t>KOMUNIKACIJSKI PREPLET KAMPANJE 2015/2016</a:t>
          </a:r>
        </a:p>
      </dsp:txBody>
      <dsp:txXfrm>
        <a:off x="2804574" y="1606596"/>
        <a:ext cx="2468319" cy="1377781"/>
      </dsp:txXfrm>
    </dsp:sp>
    <dsp:sp modelId="{686559ED-0DE8-4FA4-98C4-842858E5180F}">
      <dsp:nvSpPr>
        <dsp:cNvPr id="0" name=""/>
        <dsp:cNvSpPr/>
      </dsp:nvSpPr>
      <dsp:spPr>
        <a:xfrm>
          <a:off x="5505065" y="1586908"/>
          <a:ext cx="2459484" cy="1391393"/>
        </a:xfrm>
        <a:prstGeom prst="rect">
          <a:avLst/>
        </a:prstGeom>
        <a:solidFill>
          <a:srgbClr val="0091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>
              <a:latin typeface="Cambria" panose="02040503050406030204" pitchFamily="18" charset="0"/>
            </a:rPr>
            <a:t>E-</a:t>
          </a:r>
          <a:r>
            <a:rPr lang="sl-SI" sz="1400" b="1" kern="1200" dirty="0" err="1" smtClean="0">
              <a:latin typeface="Cambria" panose="02040503050406030204" pitchFamily="18" charset="0"/>
            </a:rPr>
            <a:t>obvestilnik</a:t>
          </a:r>
          <a:endParaRPr lang="sl-SI" sz="1400" b="1" kern="1200" dirty="0" smtClean="0">
            <a:latin typeface="Cambria" panose="020405030504060302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000" kern="1200" dirty="0" smtClean="0">
              <a:latin typeface="Cambria" panose="02040503050406030204" pitchFamily="18" charset="0"/>
            </a:rPr>
            <a:t>Utrinki zanimivih aktivnosti iz sodelujočih šol ter partnerskih organizacij ter osveščanje o temi meseca</a:t>
          </a:r>
        </a:p>
      </dsp:txBody>
      <dsp:txXfrm>
        <a:off x="5505065" y="1586908"/>
        <a:ext cx="2459484" cy="1391393"/>
      </dsp:txXfrm>
    </dsp:sp>
    <dsp:sp modelId="{EC18661B-7C2E-42C4-8A89-38774F49E900}">
      <dsp:nvSpPr>
        <dsp:cNvPr id="0" name=""/>
        <dsp:cNvSpPr/>
      </dsp:nvSpPr>
      <dsp:spPr>
        <a:xfrm>
          <a:off x="159736" y="3184731"/>
          <a:ext cx="2458287" cy="1376889"/>
        </a:xfrm>
        <a:prstGeom prst="rect">
          <a:avLst/>
        </a:prstGeom>
        <a:solidFill>
          <a:srgbClr val="71685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>
              <a:latin typeface="Cambria" panose="02040503050406030204" pitchFamily="18" charset="0"/>
              <a:hlinkClick xmlns:r="http://schemas.openxmlformats.org/officeDocument/2006/relationships" r:id="rId1"/>
            </a:rPr>
            <a:t>Spletna stran</a:t>
          </a:r>
          <a:endParaRPr lang="sl-SI" sz="1400" b="1" kern="1200" dirty="0" smtClean="0">
            <a:latin typeface="Cambria" panose="02040503050406030204" pitchFamily="18" charset="0"/>
          </a:endParaRP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000" kern="1200" dirty="0" smtClean="0">
              <a:latin typeface="Cambria" panose="02040503050406030204" pitchFamily="18" charset="0"/>
            </a:rPr>
            <a:t>Objavljeni vsi ključni dokumenti, novice, datumi, filmi in druge koristne informacije.</a:t>
          </a: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l-SI" sz="1400" kern="1200" dirty="0" smtClean="0">
            <a:latin typeface="Cambria" panose="02040503050406030204" pitchFamily="18" charset="0"/>
          </a:endParaRPr>
        </a:p>
      </dsp:txBody>
      <dsp:txXfrm>
        <a:off x="159736" y="3184731"/>
        <a:ext cx="2458287" cy="1376889"/>
      </dsp:txXfrm>
    </dsp:sp>
    <dsp:sp modelId="{034D7ABF-5581-443D-BD9B-ACE6AC0A2238}">
      <dsp:nvSpPr>
        <dsp:cNvPr id="0" name=""/>
        <dsp:cNvSpPr/>
      </dsp:nvSpPr>
      <dsp:spPr>
        <a:xfrm>
          <a:off x="2824453" y="3184731"/>
          <a:ext cx="2458287" cy="1376889"/>
        </a:xfrm>
        <a:prstGeom prst="rect">
          <a:avLst/>
        </a:prstGeom>
        <a:solidFill>
          <a:srgbClr val="D9542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err="1" smtClean="0">
              <a:latin typeface="Cambria" panose="02040503050406030204" pitchFamily="18" charset="0"/>
              <a:hlinkClick xmlns:r="http://schemas.openxmlformats.org/officeDocument/2006/relationships" r:id="rId2"/>
            </a:rPr>
            <a:t>Facebook</a:t>
          </a:r>
          <a:endParaRPr lang="sl-SI" sz="1400" b="1" kern="1200" dirty="0" smtClean="0">
            <a:latin typeface="Cambria" panose="020405030504060302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000" kern="1200" dirty="0" smtClean="0">
              <a:latin typeface="Cambria" panose="02040503050406030204" pitchFamily="18" charset="0"/>
            </a:rPr>
            <a:t>Predstavljen tok aktualnega dogajanja na šolah in partnerskih organizacijah.</a:t>
          </a:r>
        </a:p>
      </dsp:txBody>
      <dsp:txXfrm>
        <a:off x="2824453" y="3184731"/>
        <a:ext cx="2458287" cy="1376889"/>
      </dsp:txXfrm>
    </dsp:sp>
    <dsp:sp modelId="{F2639E8F-A93F-4AA2-A067-3290E59AE596}">
      <dsp:nvSpPr>
        <dsp:cNvPr id="0" name=""/>
        <dsp:cNvSpPr/>
      </dsp:nvSpPr>
      <dsp:spPr>
        <a:xfrm>
          <a:off x="5489170" y="3185610"/>
          <a:ext cx="2481242" cy="1375130"/>
        </a:xfrm>
        <a:prstGeom prst="rect">
          <a:avLst/>
        </a:prstGeom>
        <a:solidFill>
          <a:srgbClr val="55722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err="1" smtClean="0">
              <a:latin typeface="Cambria" panose="02040503050406030204" pitchFamily="18" charset="0"/>
              <a:hlinkClick xmlns:r="http://schemas.openxmlformats.org/officeDocument/2006/relationships" r:id="rId3"/>
            </a:rPr>
            <a:t>You</a:t>
          </a:r>
          <a:r>
            <a:rPr lang="sl-SI" sz="1400" b="1" kern="1200" dirty="0" smtClean="0">
              <a:latin typeface="Cambria" panose="02040503050406030204" pitchFamily="18" charset="0"/>
              <a:hlinkClick xmlns:r="http://schemas.openxmlformats.org/officeDocument/2006/relationships" r:id="rId3"/>
            </a:rPr>
            <a:t> Tube</a:t>
          </a:r>
          <a:endParaRPr lang="sl-SI" sz="1400" b="1" kern="1200" dirty="0" smtClean="0">
            <a:latin typeface="Cambria" panose="020405030504060302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000" kern="1200" dirty="0" smtClean="0">
              <a:latin typeface="Cambria" panose="02040503050406030204" pitchFamily="18" charset="0"/>
            </a:rPr>
            <a:t>Objavljene zanimive video vsebine dosedanjih kampanj</a:t>
          </a:r>
        </a:p>
      </dsp:txBody>
      <dsp:txXfrm>
        <a:off x="5489170" y="3185610"/>
        <a:ext cx="2481242" cy="1375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FF524-A6A2-499E-A09F-BC8F4F4BB615}">
      <dsp:nvSpPr>
        <dsp:cNvPr id="0" name=""/>
        <dsp:cNvSpPr/>
      </dsp:nvSpPr>
      <dsp:spPr>
        <a:xfrm>
          <a:off x="0" y="1332986"/>
          <a:ext cx="7433811" cy="1344540"/>
        </a:xfrm>
        <a:prstGeom prst="roundRect">
          <a:avLst/>
        </a:prstGeom>
        <a:solidFill>
          <a:srgbClr val="71685A">
            <a:alpha val="8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>
              <a:latin typeface="Cambria" panose="02040503050406030204" pitchFamily="18" charset="0"/>
            </a:rPr>
            <a:t>Ohranjamo </a:t>
          </a:r>
          <a:r>
            <a:rPr lang="sl-SI" sz="1800" b="1" kern="1200" dirty="0" smtClean="0">
              <a:latin typeface="Cambria" panose="02040503050406030204" pitchFamily="18" charset="0"/>
            </a:rPr>
            <a:t>poslanstvo osveščanja </a:t>
          </a:r>
          <a:r>
            <a:rPr lang="sl-SI" sz="1800" kern="1200" dirty="0" smtClean="0">
              <a:latin typeface="Cambria" panose="02040503050406030204" pitchFamily="18" charset="0"/>
            </a:rPr>
            <a:t>o okoljski problematiki.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1" kern="1200" dirty="0" smtClean="0">
              <a:latin typeface="Cambria" panose="02040503050406030204" pitchFamily="18" charset="0"/>
            </a:rPr>
            <a:t>Pozivamo dijake h konkretnim dejanjem </a:t>
          </a:r>
          <a:r>
            <a:rPr lang="sl-SI" sz="1800" kern="1200" dirty="0" smtClean="0">
              <a:latin typeface="Cambria" panose="02040503050406030204" pitchFamily="18" charset="0"/>
            </a:rPr>
            <a:t>za zmanjševanje ogljičnega odtisa.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>
              <a:latin typeface="Cambria" panose="02040503050406030204" pitchFamily="18" charset="0"/>
            </a:rPr>
            <a:t>Kampanija p</a:t>
          </a:r>
          <a:r>
            <a:rPr lang="sl-SI" sz="1800" b="1" kern="1200" dirty="0" smtClean="0">
              <a:latin typeface="Cambria" panose="02040503050406030204" pitchFamily="18" charset="0"/>
            </a:rPr>
            <a:t>rerašča v nacionalno gibanje.</a:t>
          </a:r>
          <a:endParaRPr lang="en-GB" sz="1800" b="1" kern="1200" dirty="0">
            <a:latin typeface="Cambria" panose="02040503050406030204" pitchFamily="18" charset="0"/>
          </a:endParaRPr>
        </a:p>
      </dsp:txBody>
      <dsp:txXfrm>
        <a:off x="65635" y="1398621"/>
        <a:ext cx="7302541" cy="1213270"/>
      </dsp:txXfrm>
    </dsp:sp>
    <dsp:sp modelId="{3318BC8B-E7B1-40BE-835E-FE4E53C0A44D}">
      <dsp:nvSpPr>
        <dsp:cNvPr id="0" name=""/>
        <dsp:cNvSpPr/>
      </dsp:nvSpPr>
      <dsp:spPr>
        <a:xfrm>
          <a:off x="0" y="2719012"/>
          <a:ext cx="7433811" cy="1344540"/>
        </a:xfrm>
        <a:prstGeom prst="roundRect">
          <a:avLst/>
        </a:prstGeom>
        <a:solidFill>
          <a:srgbClr val="E0BE4A">
            <a:alpha val="8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1" kern="1200" dirty="0" smtClean="0">
              <a:latin typeface="Cambria" panose="02040503050406030204" pitchFamily="18" charset="0"/>
            </a:rPr>
            <a:t>Mladi lahko izrazijo svojo inovativnost in kreativnost ter hkrati osveščajo tudi sovrstnike, </a:t>
          </a:r>
          <a:r>
            <a:rPr lang="sl-SI" sz="1800" kern="1200" dirty="0" smtClean="0">
              <a:latin typeface="Cambria" panose="02040503050406030204" pitchFamily="18" charset="0"/>
            </a:rPr>
            <a:t>svoje najbližje, medije in lokalno skupnost.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>
              <a:latin typeface="Cambria" panose="02040503050406030204" pitchFamily="18" charset="0"/>
            </a:rPr>
            <a:t>Pri </a:t>
          </a:r>
          <a:r>
            <a:rPr lang="sl-SI" sz="1800" b="1" kern="1200" dirty="0" smtClean="0">
              <a:latin typeface="Cambria" panose="02040503050406030204" pitchFamily="18" charset="0"/>
            </a:rPr>
            <a:t>tekmovalnem delu ohranjamo tekmovalnost, </a:t>
          </a:r>
          <a:r>
            <a:rPr lang="sl-SI" sz="1800" kern="1200" dirty="0" smtClean="0">
              <a:latin typeface="Cambria" panose="02040503050406030204" pitchFamily="18" charset="0"/>
            </a:rPr>
            <a:t>a vendarle istočasno </a:t>
          </a:r>
          <a:r>
            <a:rPr lang="sl-SI" sz="1800" b="1" kern="1200" dirty="0" smtClean="0">
              <a:latin typeface="Cambria" panose="02040503050406030204" pitchFamily="18" charset="0"/>
            </a:rPr>
            <a:t>olajšamo delo </a:t>
          </a:r>
          <a:r>
            <a:rPr lang="sl-SI" sz="1800" kern="1200" dirty="0" smtClean="0">
              <a:latin typeface="Cambria" panose="02040503050406030204" pitchFamily="18" charset="0"/>
            </a:rPr>
            <a:t>dijakov, mentorjev in partnerjev.</a:t>
          </a:r>
        </a:p>
      </dsp:txBody>
      <dsp:txXfrm>
        <a:off x="65635" y="2784647"/>
        <a:ext cx="7302541" cy="1213270"/>
      </dsp:txXfrm>
    </dsp:sp>
    <dsp:sp modelId="{EF2EECD5-A028-4D09-9460-2C87F023A921}">
      <dsp:nvSpPr>
        <dsp:cNvPr id="0" name=""/>
        <dsp:cNvSpPr/>
      </dsp:nvSpPr>
      <dsp:spPr>
        <a:xfrm>
          <a:off x="0" y="447"/>
          <a:ext cx="7433811" cy="1344540"/>
        </a:xfrm>
        <a:prstGeom prst="roundRect">
          <a:avLst/>
        </a:prstGeom>
        <a:solidFill>
          <a:srgbClr val="009199">
            <a:alpha val="8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1" kern="1200" dirty="0" smtClean="0">
              <a:latin typeface="Cambria" panose="02040503050406030204" pitchFamily="18" charset="0"/>
            </a:rPr>
            <a:t>Družba Goodyear Dunlop Sava Tires: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>
              <a:latin typeface="Cambria" panose="02040503050406030204" pitchFamily="18" charset="0"/>
            </a:rPr>
            <a:t>&gt; Smo </a:t>
          </a:r>
          <a:r>
            <a:rPr lang="sl-SI" sz="1800" b="1" kern="1200" dirty="0" smtClean="0">
              <a:latin typeface="Cambria" panose="02040503050406030204" pitchFamily="18" charset="0"/>
            </a:rPr>
            <a:t>pobudnik</a:t>
          </a:r>
          <a:r>
            <a:rPr lang="sl-SI" sz="1800" kern="1200" dirty="0" smtClean="0">
              <a:latin typeface="Cambria" panose="02040503050406030204" pitchFamily="18" charset="0"/>
            </a:rPr>
            <a:t> kampanje Pozor(!)ni za okolje.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>
              <a:latin typeface="Cambria" panose="02040503050406030204" pitchFamily="18" charset="0"/>
            </a:rPr>
            <a:t>&gt; Prizadevamo si </a:t>
          </a:r>
          <a:r>
            <a:rPr lang="sl-SI" sz="1800" b="1" kern="1200" dirty="0" smtClean="0">
              <a:latin typeface="Cambria" panose="02040503050406030204" pitchFamily="18" charset="0"/>
            </a:rPr>
            <a:t>k bolj odgovornemu odnosu do okolja.</a:t>
          </a:r>
          <a:endParaRPr lang="sl-SI" sz="1800" kern="1200" dirty="0" smtClean="0">
            <a:latin typeface="Cambria" panose="02040503050406030204" pitchFamily="18" charset="0"/>
          </a:endParaRPr>
        </a:p>
      </dsp:txBody>
      <dsp:txXfrm>
        <a:off x="65635" y="66082"/>
        <a:ext cx="7302541" cy="12132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9AF69-07E7-4F8A-869C-F81BBB790A57}">
      <dsp:nvSpPr>
        <dsp:cNvPr id="0" name=""/>
        <dsp:cNvSpPr/>
      </dsp:nvSpPr>
      <dsp:spPr>
        <a:xfrm>
          <a:off x="831" y="137831"/>
          <a:ext cx="3242176" cy="1945305"/>
        </a:xfrm>
        <a:prstGeom prst="rect">
          <a:avLst/>
        </a:prstGeom>
        <a:solidFill>
          <a:srgbClr val="E0BE4A">
            <a:alpha val="8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latin typeface="Cambria" panose="02040503050406030204" pitchFamily="18" charset="0"/>
            </a:rPr>
            <a:t>Okrepitev osveščenosti o možnostih na področju okoljskih prizadevanjih med dijaki.</a:t>
          </a:r>
          <a:endParaRPr lang="en-GB" sz="1600" b="1" kern="1200" dirty="0">
            <a:latin typeface="Cambria" panose="02040503050406030204" pitchFamily="18" charset="0"/>
          </a:endParaRPr>
        </a:p>
      </dsp:txBody>
      <dsp:txXfrm>
        <a:off x="831" y="137831"/>
        <a:ext cx="3242176" cy="1945305"/>
      </dsp:txXfrm>
    </dsp:sp>
    <dsp:sp modelId="{5DD6C6C1-4107-4E88-A2A7-D037AA09D1FB}">
      <dsp:nvSpPr>
        <dsp:cNvPr id="0" name=""/>
        <dsp:cNvSpPr/>
      </dsp:nvSpPr>
      <dsp:spPr>
        <a:xfrm>
          <a:off x="3567225" y="137831"/>
          <a:ext cx="3242176" cy="1945305"/>
        </a:xfrm>
        <a:prstGeom prst="rect">
          <a:avLst/>
        </a:prstGeom>
        <a:solidFill>
          <a:srgbClr val="009199">
            <a:alpha val="8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latin typeface="Cambria" panose="02040503050406030204" pitchFamily="18" charset="0"/>
            </a:rPr>
            <a:t>Okrepitev digitalnega odtisa kampanje na spletu. </a:t>
          </a:r>
          <a:endParaRPr lang="sl-SI" sz="1600" b="1" kern="1200" dirty="0">
            <a:latin typeface="Cambria" panose="02040503050406030204" pitchFamily="18" charset="0"/>
          </a:endParaRPr>
        </a:p>
      </dsp:txBody>
      <dsp:txXfrm>
        <a:off x="3567225" y="137831"/>
        <a:ext cx="3242176" cy="1945305"/>
      </dsp:txXfrm>
    </dsp:sp>
    <dsp:sp modelId="{F97BDEE9-2C2B-42F1-BFA7-79212EF1541A}">
      <dsp:nvSpPr>
        <dsp:cNvPr id="0" name=""/>
        <dsp:cNvSpPr/>
      </dsp:nvSpPr>
      <dsp:spPr>
        <a:xfrm>
          <a:off x="831" y="2407354"/>
          <a:ext cx="3242176" cy="1945305"/>
        </a:xfrm>
        <a:prstGeom prst="rect">
          <a:avLst/>
        </a:prstGeom>
        <a:solidFill>
          <a:srgbClr val="D85421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latin typeface="Cambria" panose="02040503050406030204" pitchFamily="18" charset="0"/>
            </a:rPr>
            <a:t>Predstavitev dobrih praks šol in partnerjev širši javnosti v sodelovanju z mediji. </a:t>
          </a:r>
          <a:endParaRPr lang="sl-SI" sz="1600" b="1" kern="1200" dirty="0">
            <a:latin typeface="Cambria" panose="02040503050406030204" pitchFamily="18" charset="0"/>
          </a:endParaRPr>
        </a:p>
      </dsp:txBody>
      <dsp:txXfrm>
        <a:off x="831" y="2407354"/>
        <a:ext cx="3242176" cy="1945305"/>
      </dsp:txXfrm>
    </dsp:sp>
    <dsp:sp modelId="{F22D24AD-5E20-4341-8544-51B340D90328}">
      <dsp:nvSpPr>
        <dsp:cNvPr id="0" name=""/>
        <dsp:cNvSpPr/>
      </dsp:nvSpPr>
      <dsp:spPr>
        <a:xfrm>
          <a:off x="3567225" y="2407354"/>
          <a:ext cx="3242176" cy="1945305"/>
        </a:xfrm>
        <a:prstGeom prst="rect">
          <a:avLst/>
        </a:prstGeom>
        <a:solidFill>
          <a:srgbClr val="557221">
            <a:alpha val="8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latin typeface="Cambria" panose="02040503050406030204" pitchFamily="18" charset="0"/>
            </a:rPr>
            <a:t>Spodbuditev čim širše podpore javnosti pri prizadevanjih šol in partnerjev za zmanjševanje </a:t>
          </a:r>
          <a:r>
            <a:rPr lang="sl-SI" sz="1600" b="1" kern="1200" dirty="0" err="1" smtClean="0">
              <a:latin typeface="Cambria" panose="02040503050406030204" pitchFamily="18" charset="0"/>
            </a:rPr>
            <a:t>ogljičnega</a:t>
          </a:r>
          <a:r>
            <a:rPr lang="sl-SI" sz="1600" b="1" kern="1200" dirty="0" smtClean="0">
              <a:latin typeface="Cambria" panose="02040503050406030204" pitchFamily="18" charset="0"/>
            </a:rPr>
            <a:t> odtisa v okviru kampanje.</a:t>
          </a:r>
        </a:p>
      </dsp:txBody>
      <dsp:txXfrm>
        <a:off x="3567225" y="2407354"/>
        <a:ext cx="3242176" cy="19453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A2977-378E-471E-8E9C-D0B9EA354EE9}">
      <dsp:nvSpPr>
        <dsp:cNvPr id="0" name=""/>
        <dsp:cNvSpPr/>
      </dsp:nvSpPr>
      <dsp:spPr>
        <a:xfrm>
          <a:off x="2456667" y="1288089"/>
          <a:ext cx="1581864" cy="1581864"/>
        </a:xfrm>
        <a:prstGeom prst="ellipse">
          <a:avLst/>
        </a:prstGeom>
        <a:solidFill>
          <a:srgbClr val="D85421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06F159F-FD49-46AD-ADE4-0703D8C1BE4D}">
      <dsp:nvSpPr>
        <dsp:cNvPr id="0" name=""/>
        <dsp:cNvSpPr/>
      </dsp:nvSpPr>
      <dsp:spPr>
        <a:xfrm>
          <a:off x="2330118" y="0"/>
          <a:ext cx="1834962" cy="106210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>
              <a:solidFill>
                <a:schemeClr val="tx1"/>
              </a:solidFill>
              <a:latin typeface="Cambria" pitchFamily="18" charset="0"/>
              <a:ea typeface="+mn-ea"/>
              <a:cs typeface="+mn-cs"/>
            </a:rPr>
            <a:t>62 partnerskih organizacij</a:t>
          </a:r>
          <a:endParaRPr lang="sl-SI" sz="1600" kern="1200" dirty="0">
            <a:solidFill>
              <a:schemeClr val="tx1"/>
            </a:solidFill>
            <a:latin typeface="Cambria" pitchFamily="18" charset="0"/>
            <a:ea typeface="+mn-ea"/>
            <a:cs typeface="+mn-cs"/>
          </a:endParaRPr>
        </a:p>
      </dsp:txBody>
      <dsp:txXfrm>
        <a:off x="2330118" y="0"/>
        <a:ext cx="1834962" cy="1062109"/>
      </dsp:txXfrm>
    </dsp:sp>
    <dsp:sp modelId="{6B7FF36E-D7AD-4C1B-B881-7FD381C1D586}">
      <dsp:nvSpPr>
        <dsp:cNvPr id="0" name=""/>
        <dsp:cNvSpPr/>
      </dsp:nvSpPr>
      <dsp:spPr>
        <a:xfrm>
          <a:off x="3058408" y="1725136"/>
          <a:ext cx="1581864" cy="1581864"/>
        </a:xfrm>
        <a:prstGeom prst="ellipse">
          <a:avLst/>
        </a:prstGeom>
        <a:solidFill>
          <a:srgbClr val="D85421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8F22D0A-539F-4F27-B5B5-A967F26473FF}">
      <dsp:nvSpPr>
        <dsp:cNvPr id="0" name=""/>
        <dsp:cNvSpPr/>
      </dsp:nvSpPr>
      <dsp:spPr>
        <a:xfrm>
          <a:off x="4766189" y="1401080"/>
          <a:ext cx="1645139" cy="11525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>
              <a:solidFill>
                <a:schemeClr val="tx1"/>
              </a:solidFill>
              <a:latin typeface="Cambria" pitchFamily="18" charset="0"/>
              <a:ea typeface="+mn-ea"/>
              <a:cs typeface="+mn-cs"/>
            </a:rPr>
            <a:t>34 srednjih šol in 28 raznolikih partnerjev</a:t>
          </a:r>
          <a:endParaRPr lang="sl-SI" sz="1600" kern="1200" dirty="0">
            <a:solidFill>
              <a:schemeClr val="tx1"/>
            </a:solidFill>
            <a:latin typeface="Cambria" pitchFamily="18" charset="0"/>
            <a:ea typeface="+mn-ea"/>
            <a:cs typeface="+mn-cs"/>
          </a:endParaRPr>
        </a:p>
      </dsp:txBody>
      <dsp:txXfrm>
        <a:off x="4766189" y="1401080"/>
        <a:ext cx="1645139" cy="1152501"/>
      </dsp:txXfrm>
    </dsp:sp>
    <dsp:sp modelId="{82B93115-F9AD-4C9D-8320-57E32DA95FB9}">
      <dsp:nvSpPr>
        <dsp:cNvPr id="0" name=""/>
        <dsp:cNvSpPr/>
      </dsp:nvSpPr>
      <dsp:spPr>
        <a:xfrm>
          <a:off x="2828721" y="2432907"/>
          <a:ext cx="1581864" cy="1581864"/>
        </a:xfrm>
        <a:prstGeom prst="ellipse">
          <a:avLst/>
        </a:prstGeom>
        <a:solidFill>
          <a:srgbClr val="D85421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D91FA44-4638-4B5C-8E71-4D5EF0A9754C}">
      <dsp:nvSpPr>
        <dsp:cNvPr id="0" name=""/>
        <dsp:cNvSpPr/>
      </dsp:nvSpPr>
      <dsp:spPr>
        <a:xfrm>
          <a:off x="4513091" y="3367111"/>
          <a:ext cx="1645139" cy="11525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>
              <a:solidFill>
                <a:schemeClr val="tx1"/>
              </a:solidFill>
              <a:latin typeface="Cambria" pitchFamily="18" charset="0"/>
              <a:ea typeface="+mn-ea"/>
              <a:cs typeface="+mn-cs"/>
            </a:rPr>
            <a:t>nacionalna raven kampanje</a:t>
          </a:r>
          <a:endParaRPr lang="sl-SI" sz="1600" kern="1200" dirty="0">
            <a:solidFill>
              <a:schemeClr val="tx1"/>
            </a:solidFill>
            <a:latin typeface="Cambria" pitchFamily="18" charset="0"/>
            <a:ea typeface="+mn-ea"/>
            <a:cs typeface="+mn-cs"/>
          </a:endParaRPr>
        </a:p>
      </dsp:txBody>
      <dsp:txXfrm>
        <a:off x="4513091" y="3367111"/>
        <a:ext cx="1645139" cy="1152501"/>
      </dsp:txXfrm>
    </dsp:sp>
    <dsp:sp modelId="{9ABFEC09-94AB-4318-90E9-EC525D02ED66}">
      <dsp:nvSpPr>
        <dsp:cNvPr id="0" name=""/>
        <dsp:cNvSpPr/>
      </dsp:nvSpPr>
      <dsp:spPr>
        <a:xfrm>
          <a:off x="2084612" y="2432907"/>
          <a:ext cx="1581864" cy="1581864"/>
        </a:xfrm>
        <a:prstGeom prst="ellipse">
          <a:avLst/>
        </a:prstGeom>
        <a:solidFill>
          <a:srgbClr val="D85421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6245408-5D3C-4979-91DC-3F7D637D6DAB}">
      <dsp:nvSpPr>
        <dsp:cNvPr id="0" name=""/>
        <dsp:cNvSpPr/>
      </dsp:nvSpPr>
      <dsp:spPr>
        <a:xfrm>
          <a:off x="336968" y="3367111"/>
          <a:ext cx="1645139" cy="11525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>
              <a:solidFill>
                <a:schemeClr val="tx1"/>
              </a:solidFill>
              <a:latin typeface="Cambria" pitchFamily="18" charset="0"/>
              <a:ea typeface="+mn-ea"/>
              <a:cs typeface="+mn-cs"/>
            </a:rPr>
            <a:t>Ministrstvo za okolje in prostor</a:t>
          </a:r>
          <a:endParaRPr lang="sl-SI" sz="1600" kern="1200" dirty="0">
            <a:solidFill>
              <a:schemeClr val="tx1"/>
            </a:solidFill>
            <a:latin typeface="Cambria" pitchFamily="18" charset="0"/>
            <a:ea typeface="+mn-ea"/>
            <a:cs typeface="+mn-cs"/>
          </a:endParaRPr>
        </a:p>
      </dsp:txBody>
      <dsp:txXfrm>
        <a:off x="336968" y="3367111"/>
        <a:ext cx="1645139" cy="1152501"/>
      </dsp:txXfrm>
    </dsp:sp>
    <dsp:sp modelId="{BF76998D-A428-46D0-9C69-97A2FDBE778C}">
      <dsp:nvSpPr>
        <dsp:cNvPr id="0" name=""/>
        <dsp:cNvSpPr/>
      </dsp:nvSpPr>
      <dsp:spPr>
        <a:xfrm>
          <a:off x="1854925" y="1725136"/>
          <a:ext cx="1581864" cy="1581864"/>
        </a:xfrm>
        <a:prstGeom prst="ellipse">
          <a:avLst/>
        </a:prstGeom>
        <a:solidFill>
          <a:srgbClr val="D85421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07BD9C1-FDC5-4149-9277-57359B9098B4}">
      <dsp:nvSpPr>
        <dsp:cNvPr id="0" name=""/>
        <dsp:cNvSpPr/>
      </dsp:nvSpPr>
      <dsp:spPr>
        <a:xfrm>
          <a:off x="83870" y="1401080"/>
          <a:ext cx="1645139" cy="11525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>
              <a:solidFill>
                <a:schemeClr val="tx1"/>
              </a:solidFill>
              <a:latin typeface="Cambria" pitchFamily="18" charset="0"/>
              <a:ea typeface="+mn-ea"/>
              <a:cs typeface="+mn-cs"/>
            </a:rPr>
            <a:t>Ministrstvo za kmetijstvo, gozdarstvo in prehrano</a:t>
          </a:r>
          <a:endParaRPr lang="sl-SI" sz="1600" kern="1200" dirty="0">
            <a:solidFill>
              <a:schemeClr val="tx1"/>
            </a:solidFill>
            <a:latin typeface="Cambria" pitchFamily="18" charset="0"/>
            <a:ea typeface="+mn-ea"/>
            <a:cs typeface="+mn-cs"/>
          </a:endParaRPr>
        </a:p>
      </dsp:txBody>
      <dsp:txXfrm>
        <a:off x="83870" y="1401080"/>
        <a:ext cx="1645139" cy="11525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508C6-663C-44BA-8074-427CD9AEF965}">
      <dsp:nvSpPr>
        <dsp:cNvPr id="0" name=""/>
        <dsp:cNvSpPr/>
      </dsp:nvSpPr>
      <dsp:spPr>
        <a:xfrm>
          <a:off x="2" y="0"/>
          <a:ext cx="8801095" cy="4813300"/>
        </a:xfrm>
        <a:prstGeom prst="rightArrow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20E8B-0744-48A2-B424-08E9E3C3D026}">
      <dsp:nvSpPr>
        <dsp:cNvPr id="0" name=""/>
        <dsp:cNvSpPr/>
      </dsp:nvSpPr>
      <dsp:spPr>
        <a:xfrm>
          <a:off x="15943" y="1259939"/>
          <a:ext cx="2646098" cy="2293421"/>
        </a:xfrm>
        <a:prstGeom prst="roundRect">
          <a:avLst/>
        </a:prstGeom>
        <a:solidFill>
          <a:srgbClr val="D85421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>
              <a:latin typeface="Cambria" panose="02040503050406030204" pitchFamily="18" charset="0"/>
            </a:rPr>
            <a:t>Mentorji skupaj z dijaki izpolnijo spletni  vprašalnik o zastavljenih aktivnostih na šoli ter navedejo področja, kjer bodo izvajali aktivnosti. To nadomesti pisanje in oddajanje </a:t>
          </a:r>
          <a:r>
            <a:rPr lang="sl-SI" sz="1400" kern="1200" dirty="0" err="1" smtClean="0">
              <a:latin typeface="Cambria" panose="02040503050406030204" pitchFamily="18" charset="0"/>
            </a:rPr>
            <a:t>EKOnačrta</a:t>
          </a:r>
          <a:r>
            <a:rPr lang="sl-SI" sz="1400" kern="1200" dirty="0" smtClean="0">
              <a:latin typeface="Cambria" panose="02040503050406030204" pitchFamily="18" charset="0"/>
            </a:rPr>
            <a:t>.</a:t>
          </a:r>
        </a:p>
      </dsp:txBody>
      <dsp:txXfrm>
        <a:off x="127899" y="1371895"/>
        <a:ext cx="2422186" cy="2069509"/>
      </dsp:txXfrm>
    </dsp:sp>
    <dsp:sp modelId="{8BDD675A-C303-48F5-B575-154757C96B86}">
      <dsp:nvSpPr>
        <dsp:cNvPr id="0" name=""/>
        <dsp:cNvSpPr/>
      </dsp:nvSpPr>
      <dsp:spPr>
        <a:xfrm>
          <a:off x="3003256" y="1358900"/>
          <a:ext cx="2782549" cy="2095499"/>
        </a:xfrm>
        <a:prstGeom prst="roundRect">
          <a:avLst/>
        </a:prstGeom>
        <a:solidFill>
          <a:srgbClr val="D85421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>
              <a:latin typeface="Cambria" panose="02040503050406030204" pitchFamily="18" charset="0"/>
            </a:rPr>
            <a:t>Šole med šolskim letom izvajajo raznolike aktivnosti, ki jih neprestano predstavljajo vsem dijakom v </a:t>
          </a:r>
          <a:r>
            <a:rPr lang="sl-SI" sz="1400" kern="1200" dirty="0" err="1" smtClean="0">
              <a:latin typeface="Cambria" panose="02040503050406030204" pitchFamily="18" charset="0"/>
            </a:rPr>
            <a:t>EKOkotičku</a:t>
          </a:r>
          <a:r>
            <a:rPr lang="sl-SI" sz="1400" kern="1200" dirty="0" smtClean="0">
              <a:latin typeface="Cambria" panose="02040503050406030204" pitchFamily="18" charset="0"/>
            </a:rPr>
            <a:t> na šoli in opcijsko na spletni strani šole ter FB PZO. </a:t>
          </a:r>
          <a:endParaRPr lang="sl-SI" sz="1400" kern="1200" dirty="0">
            <a:latin typeface="Cambria" panose="02040503050406030204" pitchFamily="18" charset="0"/>
          </a:endParaRPr>
        </a:p>
      </dsp:txBody>
      <dsp:txXfrm>
        <a:off x="3105550" y="1461194"/>
        <a:ext cx="2577961" cy="1890911"/>
      </dsp:txXfrm>
    </dsp:sp>
    <dsp:sp modelId="{22BEB447-2144-46AB-A6DD-F21950293B20}">
      <dsp:nvSpPr>
        <dsp:cNvPr id="0" name=""/>
        <dsp:cNvSpPr/>
      </dsp:nvSpPr>
      <dsp:spPr>
        <a:xfrm>
          <a:off x="6111409" y="1320798"/>
          <a:ext cx="2689357" cy="2171703"/>
        </a:xfrm>
        <a:prstGeom prst="roundRect">
          <a:avLst/>
        </a:prstGeom>
        <a:solidFill>
          <a:srgbClr val="D85421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>
              <a:latin typeface="Cambria" panose="02040503050406030204" pitchFamily="18" charset="0"/>
            </a:rPr>
            <a:t>Način zmanjševanja </a:t>
          </a:r>
          <a:r>
            <a:rPr lang="sl-SI" sz="1400" kern="1200" dirty="0" err="1" smtClean="0">
              <a:latin typeface="Cambria" panose="02040503050406030204" pitchFamily="18" charset="0"/>
            </a:rPr>
            <a:t>ogljičnega</a:t>
          </a:r>
          <a:r>
            <a:rPr lang="sl-SI" sz="1400" kern="1200" dirty="0" smtClean="0">
              <a:latin typeface="Cambria" panose="02040503050406030204" pitchFamily="18" charset="0"/>
            </a:rPr>
            <a:t> odtisa oziroma </a:t>
          </a:r>
          <a:r>
            <a:rPr lang="sl-SI" sz="1400" kern="1200" dirty="0" err="1" smtClean="0">
              <a:latin typeface="Cambria" panose="02040503050406030204" pitchFamily="18" charset="0"/>
            </a:rPr>
            <a:t>osveščevalnih</a:t>
          </a:r>
          <a:r>
            <a:rPr lang="sl-SI" sz="1400" kern="1200" dirty="0" smtClean="0">
              <a:latin typeface="Cambria" panose="02040503050406030204" pitchFamily="18" charset="0"/>
            </a:rPr>
            <a:t> aktivnosti, ki jih na šoli izvajajo med letom, strnejo skupaj s fotografijami na dveh straneh, ki postaneta eno poglavje </a:t>
          </a:r>
          <a:r>
            <a:rPr lang="sl-SI" sz="1400" kern="1200" dirty="0" err="1" smtClean="0">
              <a:latin typeface="Cambria" panose="02040503050406030204" pitchFamily="18" charset="0"/>
            </a:rPr>
            <a:t>EKOučbenika</a:t>
          </a:r>
          <a:r>
            <a:rPr lang="sl-SI" sz="1400" kern="1200" dirty="0" smtClean="0">
              <a:latin typeface="Cambria" panose="02040503050406030204" pitchFamily="18" charset="0"/>
            </a:rPr>
            <a:t>.</a:t>
          </a:r>
          <a:endParaRPr lang="sl-SI" sz="1400" kern="1200" dirty="0">
            <a:latin typeface="Cambria" panose="02040503050406030204" pitchFamily="18" charset="0"/>
          </a:endParaRPr>
        </a:p>
      </dsp:txBody>
      <dsp:txXfrm>
        <a:off x="6217423" y="1426812"/>
        <a:ext cx="2477329" cy="19596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164B1-8204-43C8-B122-CB9DC08342D0}">
      <dsp:nvSpPr>
        <dsp:cNvPr id="0" name=""/>
        <dsp:cNvSpPr/>
      </dsp:nvSpPr>
      <dsp:spPr>
        <a:xfrm>
          <a:off x="0" y="59837"/>
          <a:ext cx="8068236" cy="16678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>
              <a:latin typeface="Cambria" panose="02040503050406030204" pitchFamily="18" charset="0"/>
            </a:rPr>
            <a:t>Priprava poglavja za </a:t>
          </a:r>
          <a:r>
            <a:rPr lang="sl-SI" sz="1800" kern="1200" dirty="0" err="1" smtClean="0">
              <a:latin typeface="Cambria" panose="02040503050406030204" pitchFamily="18" charset="0"/>
            </a:rPr>
            <a:t>EKOučbenik</a:t>
          </a:r>
          <a:r>
            <a:rPr lang="sl-SI" sz="1800" kern="1200" dirty="0" smtClean="0">
              <a:latin typeface="Cambria" panose="02040503050406030204" pitchFamily="18" charset="0"/>
            </a:rPr>
            <a:t> nadomešča drugi del  dosedanjega </a:t>
          </a:r>
          <a:r>
            <a:rPr lang="sl-SI" sz="1800" kern="1200" dirty="0" err="1" smtClean="0">
              <a:latin typeface="Cambria" panose="02040503050406030204" pitchFamily="18" charset="0"/>
            </a:rPr>
            <a:t>EKOnačrta</a:t>
          </a:r>
          <a:r>
            <a:rPr lang="sl-SI" sz="1800" kern="1200" dirty="0" smtClean="0">
              <a:latin typeface="Cambria" panose="02040503050406030204" pitchFamily="18" charset="0"/>
            </a:rPr>
            <a:t> (poročilo). Najbolj zanimive vsebine (besedilo, fotografije, grafi, skice, kratki video posnetki…) objavljene na panoju in opcijsko spletni strani šole, dijaki  predstavijo na dveh straneh, ki tvorita eno poglavje v EKOučbeniku.  </a:t>
          </a:r>
          <a:endParaRPr lang="sl-SI" sz="1800" kern="1200" dirty="0">
            <a:latin typeface="Cambria" panose="02040503050406030204" pitchFamily="18" charset="0"/>
          </a:endParaRPr>
        </a:p>
      </dsp:txBody>
      <dsp:txXfrm>
        <a:off x="81418" y="141255"/>
        <a:ext cx="7905400" cy="1505027"/>
      </dsp:txXfrm>
    </dsp:sp>
    <dsp:sp modelId="{40041549-73E3-4EFF-803D-181A1383C320}">
      <dsp:nvSpPr>
        <dsp:cNvPr id="0" name=""/>
        <dsp:cNvSpPr/>
      </dsp:nvSpPr>
      <dsp:spPr>
        <a:xfrm>
          <a:off x="0" y="1914900"/>
          <a:ext cx="8068236" cy="1254825"/>
        </a:xfrm>
        <a:prstGeom prst="roundRect">
          <a:avLst/>
        </a:prstGeom>
        <a:solidFill>
          <a:srgbClr val="E0BE4A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err="1" smtClean="0">
              <a:latin typeface="Cambria" panose="02040503050406030204" pitchFamily="18" charset="0"/>
            </a:rPr>
            <a:t>EKOučbenik</a:t>
          </a:r>
          <a:r>
            <a:rPr lang="sl-SI" sz="1800" kern="1200" dirty="0" smtClean="0">
              <a:latin typeface="Cambria" panose="02040503050406030204" pitchFamily="18" charset="0"/>
            </a:rPr>
            <a:t> je zbirka najbolj kreativnih in inovativnih </a:t>
          </a:r>
          <a:r>
            <a:rPr lang="sl-SI" sz="1800" kern="1200" dirty="0" err="1" smtClean="0">
              <a:latin typeface="Cambria" panose="02040503050406030204" pitchFamily="18" charset="0"/>
            </a:rPr>
            <a:t>osveščevalnih</a:t>
          </a:r>
          <a:r>
            <a:rPr lang="sl-SI" sz="1800" kern="1200" dirty="0" smtClean="0">
              <a:latin typeface="Cambria" panose="02040503050406030204" pitchFamily="18" charset="0"/>
            </a:rPr>
            <a:t> aktivnosti, ki med šolskim letom potekajo na šolah. </a:t>
          </a:r>
          <a:endParaRPr lang="sl-SI" sz="1800" kern="1200" dirty="0">
            <a:latin typeface="Cambria" panose="02040503050406030204" pitchFamily="18" charset="0"/>
          </a:endParaRPr>
        </a:p>
      </dsp:txBody>
      <dsp:txXfrm>
        <a:off x="61256" y="1976156"/>
        <a:ext cx="7945724" cy="1132313"/>
      </dsp:txXfrm>
    </dsp:sp>
    <dsp:sp modelId="{54F0B748-DCE9-429C-9762-556D189D13FB}">
      <dsp:nvSpPr>
        <dsp:cNvPr id="0" name=""/>
        <dsp:cNvSpPr/>
      </dsp:nvSpPr>
      <dsp:spPr>
        <a:xfrm>
          <a:off x="0" y="3356925"/>
          <a:ext cx="8068236" cy="1254825"/>
        </a:xfrm>
        <a:prstGeom prst="roundRect">
          <a:avLst/>
        </a:prstGeom>
        <a:solidFill>
          <a:srgbClr val="D9542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>
              <a:latin typeface="Cambria" panose="02040503050406030204" pitchFamily="18" charset="0"/>
            </a:rPr>
            <a:t>Namen </a:t>
          </a:r>
          <a:r>
            <a:rPr lang="sl-SI" sz="1800" kern="1200" dirty="0" err="1" smtClean="0">
              <a:latin typeface="Cambria" panose="02040503050406030204" pitchFamily="18" charset="0"/>
            </a:rPr>
            <a:t>EKOučbenika</a:t>
          </a:r>
          <a:r>
            <a:rPr lang="sl-SI" sz="1800" kern="1200" dirty="0" smtClean="0">
              <a:latin typeface="Cambria" panose="02040503050406030204" pitchFamily="18" charset="0"/>
            </a:rPr>
            <a:t> je zbrati konkretne aktivnosti v publikaciji, ki so navdih vsakemu posamezniku, da tudi sam postane pozornem na zmanjševanje </a:t>
          </a:r>
          <a:r>
            <a:rPr lang="sl-SI" sz="1800" kern="1200" dirty="0" err="1" smtClean="0">
              <a:latin typeface="Cambria" panose="02040503050406030204" pitchFamily="18" charset="0"/>
            </a:rPr>
            <a:t>ogljičnega</a:t>
          </a:r>
          <a:r>
            <a:rPr lang="sl-SI" sz="1800" kern="1200" dirty="0" smtClean="0">
              <a:latin typeface="Cambria" panose="02040503050406030204" pitchFamily="18" charset="0"/>
            </a:rPr>
            <a:t> odtisa. Predstavitev učbenika poteka na zaključnem dogodku.</a:t>
          </a:r>
          <a:endParaRPr lang="sl-SI" sz="1800" kern="1200" dirty="0">
            <a:latin typeface="Cambria" panose="02040503050406030204" pitchFamily="18" charset="0"/>
          </a:endParaRPr>
        </a:p>
      </dsp:txBody>
      <dsp:txXfrm>
        <a:off x="61256" y="3418181"/>
        <a:ext cx="7945724" cy="11323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6727A-F7BA-43A6-8362-599B36C9D7A9}">
      <dsp:nvSpPr>
        <dsp:cNvPr id="0" name=""/>
        <dsp:cNvSpPr/>
      </dsp:nvSpPr>
      <dsp:spPr>
        <a:xfrm>
          <a:off x="0" y="14973"/>
          <a:ext cx="7657475" cy="17994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1" kern="1200" dirty="0" smtClean="0">
              <a:latin typeface="Cambria" panose="02040503050406030204" pitchFamily="18" charset="0"/>
            </a:rPr>
            <a:t>E-obvestilnik</a:t>
          </a:r>
          <a:r>
            <a:rPr lang="sl-SI" sz="1800" kern="1200" dirty="0" smtClean="0">
              <a:latin typeface="Cambria" panose="02040503050406030204" pitchFamily="18" charset="0"/>
            </a:rPr>
            <a:t> se </a:t>
          </a:r>
          <a:r>
            <a:rPr lang="sl-SI" sz="1800" b="1" kern="1200" dirty="0" smtClean="0">
              <a:latin typeface="Cambria" panose="02040503050406030204" pitchFamily="18" charset="0"/>
            </a:rPr>
            <a:t>enkrat na mesec </a:t>
          </a:r>
          <a:r>
            <a:rPr lang="sl-SI" sz="1800" b="0" kern="1200" dirty="0" smtClean="0">
              <a:latin typeface="Cambria" panose="02040503050406030204" pitchFamily="18" charset="0"/>
            </a:rPr>
            <a:t>(predvidoma zadnji teden) pošlje </a:t>
          </a:r>
          <a:r>
            <a:rPr lang="sl-SI" sz="1800" kern="1200" dirty="0" smtClean="0">
              <a:latin typeface="Cambria" panose="02040503050406030204" pitchFamily="18" charset="0"/>
            </a:rPr>
            <a:t>po adremi EKOninj – šolskih ambasadorjev kampanje PZO – in mentorjev. Cilj je neprestano </a:t>
          </a:r>
          <a:r>
            <a:rPr lang="sl-SI" sz="1800" b="1" kern="1200" dirty="0" smtClean="0">
              <a:latin typeface="Cambria" panose="02040503050406030204" pitchFamily="18" charset="0"/>
            </a:rPr>
            <a:t>opomniti na različna področja</a:t>
          </a:r>
          <a:r>
            <a:rPr lang="sl-SI" sz="1800" kern="1200" dirty="0" smtClean="0">
              <a:latin typeface="Cambria" panose="02040503050406030204" pitchFamily="18" charset="0"/>
            </a:rPr>
            <a:t> zmanjševanja </a:t>
          </a:r>
          <a:r>
            <a:rPr lang="sl-SI" sz="1800" kern="1200" dirty="0" err="1" smtClean="0">
              <a:latin typeface="Cambria" panose="02040503050406030204" pitchFamily="18" charset="0"/>
            </a:rPr>
            <a:t>ogljičnega</a:t>
          </a:r>
          <a:r>
            <a:rPr lang="sl-SI" sz="1800" kern="1200" dirty="0" smtClean="0">
              <a:latin typeface="Cambria" panose="02040503050406030204" pitchFamily="18" charset="0"/>
            </a:rPr>
            <a:t> odtisa in spodbuditi, da </a:t>
          </a:r>
          <a:r>
            <a:rPr lang="sl-SI" sz="1800" kern="1200" dirty="0" err="1" smtClean="0">
              <a:latin typeface="Cambria" panose="02040503050406030204" pitchFamily="18" charset="0"/>
            </a:rPr>
            <a:t>EKOninje</a:t>
          </a:r>
          <a:r>
            <a:rPr lang="sl-SI" sz="1800" kern="1200" dirty="0" smtClean="0">
              <a:latin typeface="Cambria" panose="02040503050406030204" pitchFamily="18" charset="0"/>
            </a:rPr>
            <a:t> na šolah aktivnosti izvedejo prav na vseh. </a:t>
          </a:r>
          <a:endParaRPr lang="en-GB" sz="1800" b="1" kern="1200" dirty="0">
            <a:latin typeface="Cambria" panose="02040503050406030204" pitchFamily="18" charset="0"/>
          </a:endParaRPr>
        </a:p>
      </dsp:txBody>
      <dsp:txXfrm>
        <a:off x="87842" y="102815"/>
        <a:ext cx="7481791" cy="1623766"/>
      </dsp:txXfrm>
    </dsp:sp>
    <dsp:sp modelId="{18151AF1-354D-405E-8C05-D89C92E037FF}">
      <dsp:nvSpPr>
        <dsp:cNvPr id="0" name=""/>
        <dsp:cNvSpPr/>
      </dsp:nvSpPr>
      <dsp:spPr>
        <a:xfrm>
          <a:off x="0" y="2341366"/>
          <a:ext cx="7657475" cy="1785383"/>
        </a:xfrm>
        <a:prstGeom prst="roundRect">
          <a:avLst/>
        </a:prstGeom>
        <a:solidFill>
          <a:srgbClr val="E0BE4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57150" lvl="0" indent="0" algn="just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sl-SI" sz="1800" kern="1200" dirty="0" smtClean="0">
              <a:latin typeface="Cambria" panose="02040503050406030204" pitchFamily="18" charset="0"/>
            </a:rPr>
            <a:t>Poleg izpostavitve teme za prihodnji mesec je v </a:t>
          </a:r>
          <a:r>
            <a:rPr lang="sl-SI" sz="1800" b="1" kern="1200" dirty="0" smtClean="0">
              <a:latin typeface="Cambria" panose="02040503050406030204" pitchFamily="18" charset="0"/>
            </a:rPr>
            <a:t>e-</a:t>
          </a:r>
          <a:r>
            <a:rPr lang="sl-SI" sz="1800" b="1" kern="1200" dirty="0" err="1" smtClean="0">
              <a:latin typeface="Cambria" panose="02040503050406030204" pitchFamily="18" charset="0"/>
            </a:rPr>
            <a:t>obvestilnik</a:t>
          </a:r>
          <a:r>
            <a:rPr lang="sl-SI" sz="1800" b="1" kern="1200" dirty="0" smtClean="0">
              <a:latin typeface="Cambria" panose="02040503050406030204" pitchFamily="18" charset="0"/>
            </a:rPr>
            <a:t> vključena tudi povezava na FB, </a:t>
          </a:r>
          <a:r>
            <a:rPr lang="sl-SI" sz="1800" kern="1200" dirty="0" smtClean="0">
              <a:latin typeface="Cambria" panose="02040503050406030204" pitchFamily="18" charset="0"/>
            </a:rPr>
            <a:t>kjer so objavljeni najbolj zanimivi prispevki preteklega meseca ter </a:t>
          </a:r>
          <a:r>
            <a:rPr lang="sl-SI" sz="1800" b="1" kern="1200" dirty="0" smtClean="0">
              <a:latin typeface="Cambria" panose="02040503050406030204" pitchFamily="18" charset="0"/>
            </a:rPr>
            <a:t>zanimive informacije </a:t>
          </a:r>
          <a:r>
            <a:rPr lang="sl-SI" sz="1800" kern="1200" dirty="0" smtClean="0">
              <a:latin typeface="Cambria" panose="02040503050406030204" pitchFamily="18" charset="0"/>
            </a:rPr>
            <a:t>o trenutnem poteku kampanje oziroma zmanjševanju </a:t>
          </a:r>
          <a:r>
            <a:rPr lang="sl-SI" sz="1800" kern="1200" dirty="0" err="1" smtClean="0">
              <a:latin typeface="Cambria" panose="02040503050406030204" pitchFamily="18" charset="0"/>
            </a:rPr>
            <a:t>ogljičnega</a:t>
          </a:r>
          <a:r>
            <a:rPr lang="sl-SI" sz="1800" kern="1200" dirty="0" smtClean="0">
              <a:latin typeface="Cambria" panose="02040503050406030204" pitchFamily="18" charset="0"/>
            </a:rPr>
            <a:t> odtisa nasploh (npr. okoljski dnevi v tistem mesecu).  </a:t>
          </a:r>
          <a:endParaRPr lang="en-GB" sz="1800" kern="1200" dirty="0">
            <a:latin typeface="Cambria" panose="02040503050406030204" pitchFamily="18" charset="0"/>
          </a:endParaRPr>
        </a:p>
      </dsp:txBody>
      <dsp:txXfrm>
        <a:off x="87155" y="2428521"/>
        <a:ext cx="7483165" cy="16110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E60A6-7C08-4F7A-8FD7-0D496EEB4447}">
      <dsp:nvSpPr>
        <dsp:cNvPr id="0" name=""/>
        <dsp:cNvSpPr/>
      </dsp:nvSpPr>
      <dsp:spPr>
        <a:xfrm>
          <a:off x="4154" y="1266"/>
          <a:ext cx="8507894" cy="4507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latin typeface="Cambria" panose="02040503050406030204" pitchFamily="18" charset="0"/>
            </a:rPr>
            <a:t>Tematski koledar/vsebine e-</a:t>
          </a:r>
          <a:r>
            <a:rPr lang="sl-SI" sz="1600" b="1" kern="1200" dirty="0" err="1" smtClean="0">
              <a:latin typeface="Cambria" panose="02040503050406030204" pitchFamily="18" charset="0"/>
            </a:rPr>
            <a:t>obvestilnika</a:t>
          </a:r>
          <a:r>
            <a:rPr lang="sl-SI" sz="1600" b="1" kern="1200" dirty="0" smtClean="0">
              <a:latin typeface="Cambria" panose="02040503050406030204" pitchFamily="18" charset="0"/>
            </a:rPr>
            <a:t>/vsebine za </a:t>
          </a:r>
          <a:r>
            <a:rPr lang="sl-SI" sz="1600" b="1" kern="1200" dirty="0" err="1" smtClean="0">
              <a:latin typeface="Cambria" panose="02040503050406030204" pitchFamily="18" charset="0"/>
            </a:rPr>
            <a:t>Facebook</a:t>
          </a:r>
          <a:endParaRPr lang="en-GB" sz="1600" b="1" kern="1200" dirty="0">
            <a:latin typeface="Cambria" panose="02040503050406030204" pitchFamily="18" charset="0"/>
          </a:endParaRPr>
        </a:p>
      </dsp:txBody>
      <dsp:txXfrm>
        <a:off x="26158" y="23270"/>
        <a:ext cx="8463886" cy="406741"/>
      </dsp:txXfrm>
    </dsp:sp>
    <dsp:sp modelId="{5E247AB3-B76F-4729-A466-24895E415F39}">
      <dsp:nvSpPr>
        <dsp:cNvPr id="0" name=""/>
        <dsp:cNvSpPr/>
      </dsp:nvSpPr>
      <dsp:spPr>
        <a:xfrm rot="5400000">
          <a:off x="4982923" y="-2639078"/>
          <a:ext cx="360599" cy="667801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200" kern="1200" dirty="0" smtClean="0">
              <a:latin typeface="Cambria" panose="02040503050406030204" pitchFamily="18" charset="0"/>
            </a:rPr>
            <a:t>Začetek šole. Cilj je spodbuditi sošolce, starše, dedke, babice naj ravnajo okolju prijazno. Fotoaparat v roke in posnemite okoljske aktivnosti, denimo ločevanje odpadkov. </a:t>
          </a:r>
          <a:endParaRPr lang="en-GB" sz="1200" kern="1200" dirty="0">
            <a:latin typeface="Cambria" panose="02040503050406030204" pitchFamily="18" charset="0"/>
          </a:endParaRPr>
        </a:p>
      </dsp:txBody>
      <dsp:txXfrm rot="-5400000">
        <a:off x="1824217" y="537231"/>
        <a:ext cx="6660409" cy="325393"/>
      </dsp:txXfrm>
    </dsp:sp>
    <dsp:sp modelId="{A1F842F0-BD85-45B9-8C63-A1662E850D3B}">
      <dsp:nvSpPr>
        <dsp:cNvPr id="0" name=""/>
        <dsp:cNvSpPr/>
      </dsp:nvSpPr>
      <dsp:spPr>
        <a:xfrm>
          <a:off x="4154" y="474552"/>
          <a:ext cx="1820062" cy="450749"/>
        </a:xfrm>
        <a:prstGeom prst="roundRect">
          <a:avLst/>
        </a:prstGeom>
        <a:solidFill>
          <a:srgbClr val="D85421">
            <a:alpha val="8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>
              <a:latin typeface="Cambria" panose="02040503050406030204" pitchFamily="18" charset="0"/>
            </a:rPr>
            <a:t>September: Širi okolju prijazno ravnanje</a:t>
          </a:r>
          <a:endParaRPr lang="en-GB" sz="1200" kern="1200" dirty="0">
            <a:latin typeface="Cambria" panose="02040503050406030204" pitchFamily="18" charset="0"/>
          </a:endParaRPr>
        </a:p>
      </dsp:txBody>
      <dsp:txXfrm>
        <a:off x="26158" y="496556"/>
        <a:ext cx="1776054" cy="406741"/>
      </dsp:txXfrm>
    </dsp:sp>
    <dsp:sp modelId="{6B3B195B-ED3F-4CB7-B30D-1A102DBEE30D}">
      <dsp:nvSpPr>
        <dsp:cNvPr id="0" name=""/>
        <dsp:cNvSpPr/>
      </dsp:nvSpPr>
      <dsp:spPr>
        <a:xfrm rot="5400000">
          <a:off x="4982923" y="-2165791"/>
          <a:ext cx="360599" cy="667801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200" kern="1200" dirty="0" smtClean="0">
              <a:latin typeface="Cambria" panose="02040503050406030204" pitchFamily="18" charset="0"/>
            </a:rPr>
            <a:t>Šola postane bolj aktualna, začenjajo se prvi testi. Varčujete lahko s papirjem, tiskate dvostransko, uporabite tablice, postavite zbiralnike papirja, zasadite drevesa itd. </a:t>
          </a:r>
          <a:endParaRPr lang="en-GB" sz="1200" kern="1200" dirty="0">
            <a:latin typeface="Cambria" panose="02040503050406030204" pitchFamily="18" charset="0"/>
          </a:endParaRPr>
        </a:p>
      </dsp:txBody>
      <dsp:txXfrm rot="-5400000">
        <a:off x="1824217" y="1010518"/>
        <a:ext cx="6660409" cy="325393"/>
      </dsp:txXfrm>
    </dsp:sp>
    <dsp:sp modelId="{4BF764E1-3E4E-4163-8D03-7DDE1E8A19DD}">
      <dsp:nvSpPr>
        <dsp:cNvPr id="0" name=""/>
        <dsp:cNvSpPr/>
      </dsp:nvSpPr>
      <dsp:spPr>
        <a:xfrm>
          <a:off x="4154" y="947839"/>
          <a:ext cx="1820062" cy="450749"/>
        </a:xfrm>
        <a:prstGeom prst="roundRect">
          <a:avLst/>
        </a:prstGeom>
        <a:solidFill>
          <a:srgbClr val="009199">
            <a:alpha val="8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>
              <a:latin typeface="Cambria" panose="02040503050406030204" pitchFamily="18" charset="0"/>
            </a:rPr>
            <a:t>Oktober: Varčuj s papirjem</a:t>
          </a:r>
          <a:endParaRPr lang="en-GB" sz="1200" kern="1200" dirty="0">
            <a:latin typeface="Cambria" panose="02040503050406030204" pitchFamily="18" charset="0"/>
          </a:endParaRPr>
        </a:p>
      </dsp:txBody>
      <dsp:txXfrm>
        <a:off x="26158" y="969843"/>
        <a:ext cx="1776054" cy="406741"/>
      </dsp:txXfrm>
    </dsp:sp>
    <dsp:sp modelId="{1A5EBB4D-326A-4BA0-BE77-514C9A5EE696}">
      <dsp:nvSpPr>
        <dsp:cNvPr id="0" name=""/>
        <dsp:cNvSpPr/>
      </dsp:nvSpPr>
      <dsp:spPr>
        <a:xfrm rot="5400000">
          <a:off x="4982923" y="-1692504"/>
          <a:ext cx="360599" cy="667801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200" kern="1200" dirty="0" smtClean="0">
              <a:latin typeface="Cambria" panose="02040503050406030204" pitchFamily="18" charset="0"/>
            </a:rPr>
            <a:t>Fotografirajte rešitve kako ponovno/drugače uporabiti stara oblačila, kozarce, papir itd.</a:t>
          </a:r>
          <a:endParaRPr lang="en-GB" sz="1200" kern="1200" dirty="0">
            <a:latin typeface="Cambria" panose="02040503050406030204" pitchFamily="18" charset="0"/>
          </a:endParaRPr>
        </a:p>
      </dsp:txBody>
      <dsp:txXfrm rot="-5400000">
        <a:off x="1824217" y="1483805"/>
        <a:ext cx="6660409" cy="325393"/>
      </dsp:txXfrm>
    </dsp:sp>
    <dsp:sp modelId="{3D1251DE-C406-42DB-B4E8-F267DAB02E64}">
      <dsp:nvSpPr>
        <dsp:cNvPr id="0" name=""/>
        <dsp:cNvSpPr/>
      </dsp:nvSpPr>
      <dsp:spPr>
        <a:xfrm>
          <a:off x="4154" y="1421126"/>
          <a:ext cx="1820062" cy="450749"/>
        </a:xfrm>
        <a:prstGeom prst="roundRect">
          <a:avLst/>
        </a:prstGeom>
        <a:solidFill>
          <a:srgbClr val="E0BE4A">
            <a:alpha val="8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>
              <a:latin typeface="Cambria" panose="02040503050406030204" pitchFamily="18" charset="0"/>
            </a:rPr>
            <a:t>November: Recikliraj</a:t>
          </a:r>
          <a:endParaRPr lang="en-GB" sz="1200" kern="1200" dirty="0">
            <a:latin typeface="Cambria" panose="02040503050406030204" pitchFamily="18" charset="0"/>
          </a:endParaRPr>
        </a:p>
      </dsp:txBody>
      <dsp:txXfrm>
        <a:off x="26158" y="1443130"/>
        <a:ext cx="1776054" cy="406741"/>
      </dsp:txXfrm>
    </dsp:sp>
    <dsp:sp modelId="{5766956A-574F-46B5-ACD1-D9714AF89BD6}">
      <dsp:nvSpPr>
        <dsp:cNvPr id="0" name=""/>
        <dsp:cNvSpPr/>
      </dsp:nvSpPr>
      <dsp:spPr>
        <a:xfrm rot="5400000">
          <a:off x="4982923" y="-1219217"/>
          <a:ext cx="360599" cy="667801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200" kern="1200" dirty="0" smtClean="0">
              <a:latin typeface="Cambria" panose="02040503050406030204" pitchFamily="18" charset="0"/>
            </a:rPr>
            <a:t>Ponovno uporabite rabljene vrečke, nakupujte izdelke, ki se lahko uporabijo večkrat. Še posebej aktualno v novoletni nakupovalni mrzlici.</a:t>
          </a:r>
          <a:endParaRPr lang="en-GB" sz="1200" kern="1200" dirty="0">
            <a:latin typeface="Cambria" panose="02040503050406030204" pitchFamily="18" charset="0"/>
          </a:endParaRPr>
        </a:p>
      </dsp:txBody>
      <dsp:txXfrm rot="-5400000">
        <a:off x="1824217" y="1957092"/>
        <a:ext cx="6660409" cy="325393"/>
      </dsp:txXfrm>
    </dsp:sp>
    <dsp:sp modelId="{C261736D-418E-41A6-A6BB-AB2657FC2277}">
      <dsp:nvSpPr>
        <dsp:cNvPr id="0" name=""/>
        <dsp:cNvSpPr/>
      </dsp:nvSpPr>
      <dsp:spPr>
        <a:xfrm>
          <a:off x="4154" y="1894413"/>
          <a:ext cx="1820062" cy="450749"/>
        </a:xfrm>
        <a:prstGeom prst="roundRect">
          <a:avLst/>
        </a:prstGeom>
        <a:solidFill>
          <a:srgbClr val="557221">
            <a:alpha val="8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>
              <a:latin typeface="Cambria" panose="02040503050406030204" pitchFamily="18" charset="0"/>
            </a:rPr>
            <a:t>December: Kupuj in obdaruj zeleno</a:t>
          </a:r>
          <a:endParaRPr lang="en-GB" sz="1200" kern="1200" dirty="0">
            <a:latin typeface="Cambria" panose="02040503050406030204" pitchFamily="18" charset="0"/>
          </a:endParaRPr>
        </a:p>
      </dsp:txBody>
      <dsp:txXfrm>
        <a:off x="26158" y="1916417"/>
        <a:ext cx="1776054" cy="406741"/>
      </dsp:txXfrm>
    </dsp:sp>
    <dsp:sp modelId="{BAE50826-BF8A-4657-88DB-F7589C6DBD7B}">
      <dsp:nvSpPr>
        <dsp:cNvPr id="0" name=""/>
        <dsp:cNvSpPr/>
      </dsp:nvSpPr>
      <dsp:spPr>
        <a:xfrm rot="5400000">
          <a:off x="4982923" y="-745931"/>
          <a:ext cx="360599" cy="6678012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200" kern="1200" dirty="0" smtClean="0">
              <a:latin typeface="Cambria" panose="02040503050406030204" pitchFamily="18" charset="0"/>
            </a:rPr>
            <a:t>Kako lahko pozimi zmanjšamo stroške ogrevanja? V kapah in rokavicah smo ne le simpatični, ampak se z njimi lahko segrejemo. Nepogrešljiva sta čaj in kakav ter ne nazadnje topel objem.</a:t>
          </a:r>
          <a:endParaRPr lang="en-GB" sz="1200" kern="1200" dirty="0">
            <a:latin typeface="Cambria" panose="02040503050406030204" pitchFamily="18" charset="0"/>
          </a:endParaRPr>
        </a:p>
      </dsp:txBody>
      <dsp:txXfrm rot="-5400000">
        <a:off x="1824217" y="2430378"/>
        <a:ext cx="6660409" cy="325393"/>
      </dsp:txXfrm>
    </dsp:sp>
    <dsp:sp modelId="{1B06438F-523D-4749-AC06-EE01995CA97F}">
      <dsp:nvSpPr>
        <dsp:cNvPr id="0" name=""/>
        <dsp:cNvSpPr/>
      </dsp:nvSpPr>
      <dsp:spPr>
        <a:xfrm>
          <a:off x="4154" y="2367700"/>
          <a:ext cx="1820062" cy="450749"/>
        </a:xfrm>
        <a:prstGeom prst="roundRect">
          <a:avLst/>
        </a:prstGeom>
        <a:solidFill>
          <a:srgbClr val="71685A">
            <a:alpha val="8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>
              <a:latin typeface="Cambria" panose="02040503050406030204" pitchFamily="18" charset="0"/>
            </a:rPr>
            <a:t>Januar: Varčuj pri ogrevanju</a:t>
          </a:r>
          <a:endParaRPr lang="en-GB" sz="1200" kern="1200" dirty="0">
            <a:latin typeface="Cambria" panose="02040503050406030204" pitchFamily="18" charset="0"/>
          </a:endParaRPr>
        </a:p>
      </dsp:txBody>
      <dsp:txXfrm>
        <a:off x="26158" y="2389704"/>
        <a:ext cx="1776054" cy="406741"/>
      </dsp:txXfrm>
    </dsp:sp>
    <dsp:sp modelId="{44320601-FAF8-4884-99F9-3567F2D34D61}">
      <dsp:nvSpPr>
        <dsp:cNvPr id="0" name=""/>
        <dsp:cNvSpPr/>
      </dsp:nvSpPr>
      <dsp:spPr>
        <a:xfrm rot="5400000">
          <a:off x="4982923" y="-272644"/>
          <a:ext cx="360599" cy="667801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200" kern="1200" dirty="0" smtClean="0">
              <a:latin typeface="Cambria" panose="02040503050406030204" pitchFamily="18" charset="0"/>
            </a:rPr>
            <a:t>Dnevi se daljšajo. Nekaj namigov: izkoristite naravno svetlobo in ugasnite luč, uporabljajte energetsko varčne žarnice. </a:t>
          </a:r>
          <a:endParaRPr lang="en-GB" sz="1200" kern="1200" dirty="0">
            <a:latin typeface="Cambria" panose="02040503050406030204" pitchFamily="18" charset="0"/>
          </a:endParaRPr>
        </a:p>
      </dsp:txBody>
      <dsp:txXfrm rot="-5400000">
        <a:off x="1824217" y="2903665"/>
        <a:ext cx="6660409" cy="325393"/>
      </dsp:txXfrm>
    </dsp:sp>
    <dsp:sp modelId="{29749BEC-52EA-4673-B247-CF19BC328367}">
      <dsp:nvSpPr>
        <dsp:cNvPr id="0" name=""/>
        <dsp:cNvSpPr/>
      </dsp:nvSpPr>
      <dsp:spPr>
        <a:xfrm>
          <a:off x="4154" y="2840987"/>
          <a:ext cx="1820062" cy="450749"/>
        </a:xfrm>
        <a:prstGeom prst="roundRect">
          <a:avLst/>
        </a:prstGeom>
        <a:solidFill>
          <a:srgbClr val="D85421">
            <a:alpha val="8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>
              <a:latin typeface="Cambria" panose="02040503050406030204" pitchFamily="18" charset="0"/>
            </a:rPr>
            <a:t>Februar: Varčuj z energijo</a:t>
          </a:r>
          <a:endParaRPr lang="en-GB" sz="1200" kern="1200" dirty="0">
            <a:latin typeface="Cambria" panose="02040503050406030204" pitchFamily="18" charset="0"/>
          </a:endParaRPr>
        </a:p>
      </dsp:txBody>
      <dsp:txXfrm>
        <a:off x="26158" y="2862991"/>
        <a:ext cx="1776054" cy="406741"/>
      </dsp:txXfrm>
    </dsp:sp>
    <dsp:sp modelId="{0E159100-EAA6-4884-89C0-EE8FE12070A1}">
      <dsp:nvSpPr>
        <dsp:cNvPr id="0" name=""/>
        <dsp:cNvSpPr/>
      </dsp:nvSpPr>
      <dsp:spPr>
        <a:xfrm rot="5400000">
          <a:off x="4982923" y="200642"/>
          <a:ext cx="360599" cy="667801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200" kern="1200" dirty="0" smtClean="0">
              <a:latin typeface="Cambria" panose="02040503050406030204" pitchFamily="18" charset="0"/>
            </a:rPr>
            <a:t>Začenja se pomlad. Kako se prebuja narava? Kaj pomeni fotosinteza za okolje? Posadite rastlino.</a:t>
          </a:r>
          <a:endParaRPr lang="en-GB" sz="1200" kern="1200" dirty="0">
            <a:latin typeface="Cambria" panose="02040503050406030204" pitchFamily="18" charset="0"/>
          </a:endParaRPr>
        </a:p>
      </dsp:txBody>
      <dsp:txXfrm rot="-5400000">
        <a:off x="1824217" y="3376952"/>
        <a:ext cx="6660409" cy="325393"/>
      </dsp:txXfrm>
    </dsp:sp>
    <dsp:sp modelId="{A10488C6-129C-489F-89D2-3740719F1C98}">
      <dsp:nvSpPr>
        <dsp:cNvPr id="0" name=""/>
        <dsp:cNvSpPr/>
      </dsp:nvSpPr>
      <dsp:spPr>
        <a:xfrm>
          <a:off x="4154" y="3314273"/>
          <a:ext cx="1820062" cy="450749"/>
        </a:xfrm>
        <a:prstGeom prst="roundRect">
          <a:avLst/>
        </a:prstGeom>
        <a:solidFill>
          <a:srgbClr val="009199">
            <a:alpha val="8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>
              <a:latin typeface="Cambria" panose="02040503050406030204" pitchFamily="18" charset="0"/>
            </a:rPr>
            <a:t>Marec:</a:t>
          </a:r>
          <a:r>
            <a:rPr lang="sl-SI" sz="1200" kern="1200" dirty="0" smtClean="0">
              <a:latin typeface="Cambria" panose="02040503050406030204" pitchFamily="18" charset="0"/>
            </a:rPr>
            <a:t> </a:t>
          </a:r>
          <a:r>
            <a:rPr lang="sl-SI" sz="1200" b="1" kern="1200" dirty="0" smtClean="0">
              <a:latin typeface="Cambria" panose="02040503050406030204" pitchFamily="18" charset="0"/>
            </a:rPr>
            <a:t>Posadi rastlino</a:t>
          </a:r>
          <a:endParaRPr lang="en-GB" sz="1200" kern="1200" dirty="0">
            <a:latin typeface="Cambria" panose="02040503050406030204" pitchFamily="18" charset="0"/>
          </a:endParaRPr>
        </a:p>
      </dsp:txBody>
      <dsp:txXfrm>
        <a:off x="26158" y="3336277"/>
        <a:ext cx="1776054" cy="406741"/>
      </dsp:txXfrm>
    </dsp:sp>
    <dsp:sp modelId="{D134CE38-71B3-4DB2-B54E-372BFA327171}">
      <dsp:nvSpPr>
        <dsp:cNvPr id="0" name=""/>
        <dsp:cNvSpPr/>
      </dsp:nvSpPr>
      <dsp:spPr>
        <a:xfrm rot="5400000">
          <a:off x="4982923" y="673929"/>
          <a:ext cx="360599" cy="667801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200" kern="1200" dirty="0" smtClean="0">
              <a:latin typeface="Cambria" panose="02040503050406030204" pitchFamily="18" charset="0"/>
            </a:rPr>
            <a:t>Pomlad je čas čistilnih akcij. Pridružite se in posnemite vaše dobro delo. Ne pozabite na pomembnost ločevanja odpadkov.</a:t>
          </a:r>
          <a:endParaRPr lang="en-GB" sz="1200" kern="1200" dirty="0">
            <a:latin typeface="Cambria" panose="02040503050406030204" pitchFamily="18" charset="0"/>
          </a:endParaRPr>
        </a:p>
      </dsp:txBody>
      <dsp:txXfrm rot="-5400000">
        <a:off x="1824217" y="3850239"/>
        <a:ext cx="6660409" cy="325393"/>
      </dsp:txXfrm>
    </dsp:sp>
    <dsp:sp modelId="{9CE84BF1-C781-4AF0-94B4-0ACAE7466A2D}">
      <dsp:nvSpPr>
        <dsp:cNvPr id="0" name=""/>
        <dsp:cNvSpPr/>
      </dsp:nvSpPr>
      <dsp:spPr>
        <a:xfrm>
          <a:off x="4154" y="3787560"/>
          <a:ext cx="1820062" cy="450749"/>
        </a:xfrm>
        <a:prstGeom prst="roundRect">
          <a:avLst/>
        </a:prstGeom>
        <a:solidFill>
          <a:srgbClr val="E0BE4A">
            <a:alpha val="8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>
              <a:latin typeface="Cambria" panose="02040503050406030204" pitchFamily="18" charset="0"/>
            </a:rPr>
            <a:t>April: Ločevanje odpadkov</a:t>
          </a:r>
          <a:endParaRPr lang="en-GB" sz="1200" kern="1200" dirty="0">
            <a:latin typeface="Cambria" panose="02040503050406030204" pitchFamily="18" charset="0"/>
          </a:endParaRPr>
        </a:p>
      </dsp:txBody>
      <dsp:txXfrm>
        <a:off x="26158" y="3809564"/>
        <a:ext cx="1776054" cy="406741"/>
      </dsp:txXfrm>
    </dsp:sp>
    <dsp:sp modelId="{0772E3B6-98CB-4352-AEA2-E7923017AEDA}">
      <dsp:nvSpPr>
        <dsp:cNvPr id="0" name=""/>
        <dsp:cNvSpPr/>
      </dsp:nvSpPr>
      <dsp:spPr>
        <a:xfrm rot="5400000">
          <a:off x="4982923" y="1147216"/>
          <a:ext cx="360599" cy="667801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200" kern="1200" dirty="0" smtClean="0">
              <a:latin typeface="Cambria" panose="02040503050406030204" pitchFamily="18" charset="0"/>
            </a:rPr>
            <a:t>Kako pravilno shranjevati hrano (npr. banane), da ostanejo čim dlje sveže? Presežek hrane od kosila, lahko postane odlična večerja.  </a:t>
          </a:r>
          <a:endParaRPr lang="en-GB" sz="1200" kern="1200" dirty="0">
            <a:latin typeface="Cambria" panose="02040503050406030204" pitchFamily="18" charset="0"/>
          </a:endParaRPr>
        </a:p>
      </dsp:txBody>
      <dsp:txXfrm rot="-5400000">
        <a:off x="1824217" y="4323526"/>
        <a:ext cx="6660409" cy="325393"/>
      </dsp:txXfrm>
    </dsp:sp>
    <dsp:sp modelId="{572B1F37-4F5C-46DB-A13F-F7455B8DF762}">
      <dsp:nvSpPr>
        <dsp:cNvPr id="0" name=""/>
        <dsp:cNvSpPr/>
      </dsp:nvSpPr>
      <dsp:spPr>
        <a:xfrm>
          <a:off x="4154" y="4260847"/>
          <a:ext cx="1820062" cy="450749"/>
        </a:xfrm>
        <a:prstGeom prst="roundRect">
          <a:avLst/>
        </a:prstGeom>
        <a:solidFill>
          <a:srgbClr val="557221">
            <a:alpha val="8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>
              <a:latin typeface="Cambria" panose="02040503050406030204" pitchFamily="18" charset="0"/>
            </a:rPr>
            <a:t>Maj</a:t>
          </a:r>
          <a:r>
            <a:rPr lang="sl-SI" sz="1200" kern="1200" dirty="0" smtClean="0">
              <a:latin typeface="Cambria" panose="02040503050406030204" pitchFamily="18" charset="0"/>
            </a:rPr>
            <a:t>: </a:t>
          </a:r>
          <a:r>
            <a:rPr lang="sl-SI" sz="1200" b="1" kern="1200" dirty="0" smtClean="0">
              <a:latin typeface="Cambria" panose="02040503050406030204" pitchFamily="18" charset="0"/>
            </a:rPr>
            <a:t>Zmanjšaj delež odpadne hrane</a:t>
          </a:r>
          <a:endParaRPr lang="en-GB" sz="1200" kern="1200" dirty="0">
            <a:latin typeface="Cambria" panose="02040503050406030204" pitchFamily="18" charset="0"/>
          </a:endParaRPr>
        </a:p>
      </dsp:txBody>
      <dsp:txXfrm>
        <a:off x="26158" y="4282851"/>
        <a:ext cx="1776054" cy="406741"/>
      </dsp:txXfrm>
    </dsp:sp>
    <dsp:sp modelId="{6B200F74-ADEC-40CE-AA14-40144143121B}">
      <dsp:nvSpPr>
        <dsp:cNvPr id="0" name=""/>
        <dsp:cNvSpPr/>
      </dsp:nvSpPr>
      <dsp:spPr>
        <a:xfrm rot="5400000">
          <a:off x="4982923" y="1620503"/>
          <a:ext cx="360599" cy="6678012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200" kern="1200" dirty="0" smtClean="0">
              <a:latin typeface="Cambria" panose="02040503050406030204" pitchFamily="18" charset="0"/>
            </a:rPr>
            <a:t>Razmislite o varčni rabi hladilnikov, klime in vode. Ne pozabite zapreti oken, ko uporabljate klimo. Poleg hladnega tuša, kako se pa vi hladite?</a:t>
          </a:r>
          <a:endParaRPr lang="en-GB" sz="1200" kern="1200" dirty="0">
            <a:latin typeface="Cambria" panose="02040503050406030204" pitchFamily="18" charset="0"/>
          </a:endParaRPr>
        </a:p>
      </dsp:txBody>
      <dsp:txXfrm rot="-5400000">
        <a:off x="1824217" y="4796813"/>
        <a:ext cx="6660409" cy="325393"/>
      </dsp:txXfrm>
    </dsp:sp>
    <dsp:sp modelId="{93F703A3-5933-48C1-AD01-5D822422C436}">
      <dsp:nvSpPr>
        <dsp:cNvPr id="0" name=""/>
        <dsp:cNvSpPr/>
      </dsp:nvSpPr>
      <dsp:spPr>
        <a:xfrm>
          <a:off x="4154" y="4734134"/>
          <a:ext cx="1820062" cy="450749"/>
        </a:xfrm>
        <a:prstGeom prst="roundRect">
          <a:avLst/>
        </a:prstGeom>
        <a:solidFill>
          <a:srgbClr val="71685A">
            <a:alpha val="8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>
              <a:latin typeface="Cambria" panose="02040503050406030204" pitchFamily="18" charset="0"/>
            </a:rPr>
            <a:t>Junij: Okolju prijazno premagaj vročino</a:t>
          </a:r>
          <a:endParaRPr lang="en-GB" sz="1200" kern="1200" dirty="0">
            <a:latin typeface="Cambria" panose="02040503050406030204" pitchFamily="18" charset="0"/>
          </a:endParaRPr>
        </a:p>
      </dsp:txBody>
      <dsp:txXfrm>
        <a:off x="26158" y="4756138"/>
        <a:ext cx="1776054" cy="4067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171E2-8906-4A20-95F3-86569D806B6F}">
      <dsp:nvSpPr>
        <dsp:cNvPr id="0" name=""/>
        <dsp:cNvSpPr/>
      </dsp:nvSpPr>
      <dsp:spPr>
        <a:xfrm>
          <a:off x="0" y="17569"/>
          <a:ext cx="7039869" cy="37791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latin typeface="Cambria" panose="02040503050406030204" pitchFamily="18" charset="0"/>
            </a:rPr>
            <a:t>Način sodelovanja</a:t>
          </a:r>
          <a:endParaRPr lang="en-GB" sz="1600" b="1" kern="1200" dirty="0">
            <a:latin typeface="Cambria" panose="02040503050406030204" pitchFamily="18" charset="0"/>
          </a:endParaRPr>
        </a:p>
      </dsp:txBody>
      <dsp:txXfrm>
        <a:off x="18448" y="36017"/>
        <a:ext cx="7002973" cy="341014"/>
      </dsp:txXfrm>
    </dsp:sp>
    <dsp:sp modelId="{D295B1AF-E5AE-40A9-AEFF-9608AD91710E}">
      <dsp:nvSpPr>
        <dsp:cNvPr id="0" name=""/>
        <dsp:cNvSpPr/>
      </dsp:nvSpPr>
      <dsp:spPr>
        <a:xfrm>
          <a:off x="0" y="395479"/>
          <a:ext cx="7039869" cy="47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51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1600" b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Z izpolnitvijo vprašalnika se šole zavežejo za aktivno izvajanje aktivnosti za zmanjševanje ogljičnega odtisa. </a:t>
          </a:r>
          <a:endParaRPr lang="en-GB" sz="1600" b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0" y="395479"/>
        <a:ext cx="7039869" cy="471960"/>
      </dsp:txXfrm>
    </dsp:sp>
    <dsp:sp modelId="{044B6271-8C38-48B3-A6CD-3A5FEFD1CDFD}">
      <dsp:nvSpPr>
        <dsp:cNvPr id="0" name=""/>
        <dsp:cNvSpPr/>
      </dsp:nvSpPr>
      <dsp:spPr>
        <a:xfrm>
          <a:off x="0" y="867439"/>
          <a:ext cx="7039869" cy="377910"/>
        </a:xfrm>
        <a:prstGeom prst="roundRect">
          <a:avLst/>
        </a:prstGeom>
        <a:solidFill>
          <a:srgbClr val="E57D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latin typeface="Cambria" panose="02040503050406030204" pitchFamily="18" charset="0"/>
            </a:rPr>
            <a:t>Spletni vprašalnik (</a:t>
          </a:r>
          <a:r>
            <a:rPr lang="sl-SI" sz="1600" b="1" kern="1200" dirty="0" err="1" smtClean="0">
              <a:latin typeface="Cambria" panose="02040503050406030204" pitchFamily="18" charset="0"/>
            </a:rPr>
            <a:t>EKOnačrt</a:t>
          </a:r>
          <a:r>
            <a:rPr lang="sl-SI" sz="1600" b="1" kern="1200" dirty="0" smtClean="0">
              <a:latin typeface="Cambria" panose="02040503050406030204" pitchFamily="18" charset="0"/>
            </a:rPr>
            <a:t>)</a:t>
          </a:r>
          <a:endParaRPr lang="en-GB" sz="1600" b="1" kern="1200" dirty="0">
            <a:latin typeface="Cambria" panose="02040503050406030204" pitchFamily="18" charset="0"/>
          </a:endParaRPr>
        </a:p>
      </dsp:txBody>
      <dsp:txXfrm>
        <a:off x="18448" y="885887"/>
        <a:ext cx="7002973" cy="341014"/>
      </dsp:txXfrm>
    </dsp:sp>
    <dsp:sp modelId="{4C155D9A-17F9-4524-9ECA-ED0B866D4FD7}">
      <dsp:nvSpPr>
        <dsp:cNvPr id="0" name=""/>
        <dsp:cNvSpPr/>
      </dsp:nvSpPr>
      <dsp:spPr>
        <a:xfrm>
          <a:off x="0" y="1245349"/>
          <a:ext cx="7039869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51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1600" kern="1200" dirty="0" smtClean="0">
              <a:latin typeface="Cambria" panose="02040503050406030204" pitchFamily="18" charset="0"/>
            </a:rPr>
            <a:t>Se ne ocenjuje.</a:t>
          </a:r>
          <a:endParaRPr lang="en-GB" sz="1600" kern="1200" dirty="0">
            <a:latin typeface="Cambria" panose="02040503050406030204" pitchFamily="18" charset="0"/>
          </a:endParaRPr>
        </a:p>
      </dsp:txBody>
      <dsp:txXfrm>
        <a:off x="0" y="1245349"/>
        <a:ext cx="7039869" cy="314640"/>
      </dsp:txXfrm>
    </dsp:sp>
    <dsp:sp modelId="{AC18C346-2D89-42BA-9E8F-8EE7FC549329}">
      <dsp:nvSpPr>
        <dsp:cNvPr id="0" name=""/>
        <dsp:cNvSpPr/>
      </dsp:nvSpPr>
      <dsp:spPr>
        <a:xfrm>
          <a:off x="0" y="1559989"/>
          <a:ext cx="7039869" cy="377910"/>
        </a:xfrm>
        <a:prstGeom prst="roundRect">
          <a:avLst/>
        </a:prstGeom>
        <a:solidFill>
          <a:srgbClr val="E57D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err="1" smtClean="0">
              <a:latin typeface="Cambria" panose="02040503050406030204" pitchFamily="18" charset="0"/>
            </a:rPr>
            <a:t>EKOkotiček</a:t>
          </a:r>
          <a:r>
            <a:rPr lang="sl-SI" sz="1600" b="1" kern="1200" dirty="0" smtClean="0">
              <a:latin typeface="Cambria" panose="02040503050406030204" pitchFamily="18" charset="0"/>
            </a:rPr>
            <a:t> s panojem</a:t>
          </a:r>
          <a:endParaRPr lang="en-GB" sz="1600" b="1" kern="1200" dirty="0">
            <a:latin typeface="Cambria" panose="02040503050406030204" pitchFamily="18" charset="0"/>
          </a:endParaRPr>
        </a:p>
      </dsp:txBody>
      <dsp:txXfrm>
        <a:off x="18448" y="1578437"/>
        <a:ext cx="7002973" cy="341014"/>
      </dsp:txXfrm>
    </dsp:sp>
    <dsp:sp modelId="{B1251152-D88B-4A03-B99E-C7EA29E69EF7}">
      <dsp:nvSpPr>
        <dsp:cNvPr id="0" name=""/>
        <dsp:cNvSpPr/>
      </dsp:nvSpPr>
      <dsp:spPr>
        <a:xfrm>
          <a:off x="0" y="1937899"/>
          <a:ext cx="7039869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51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1600" b="0" kern="1200" dirty="0" smtClean="0">
              <a:latin typeface="Cambria" panose="02040503050406030204" pitchFamily="18" charset="0"/>
            </a:rPr>
            <a:t>Se ne ocenjuje.</a:t>
          </a:r>
          <a:endParaRPr lang="en-GB" sz="1600" b="0" kern="1200" dirty="0">
            <a:latin typeface="Cambria" panose="02040503050406030204" pitchFamily="18" charset="0"/>
          </a:endParaRPr>
        </a:p>
      </dsp:txBody>
      <dsp:txXfrm>
        <a:off x="0" y="1937899"/>
        <a:ext cx="7039869" cy="314640"/>
      </dsp:txXfrm>
    </dsp:sp>
    <dsp:sp modelId="{587F0955-CB96-4054-8140-42C6B5B44155}">
      <dsp:nvSpPr>
        <dsp:cNvPr id="0" name=""/>
        <dsp:cNvSpPr/>
      </dsp:nvSpPr>
      <dsp:spPr>
        <a:xfrm>
          <a:off x="0" y="2252539"/>
          <a:ext cx="7039869" cy="377910"/>
        </a:xfrm>
        <a:prstGeom prst="roundRect">
          <a:avLst/>
        </a:prstGeom>
        <a:solidFill>
          <a:srgbClr val="E57D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latin typeface="Cambria" panose="02040503050406030204" pitchFamily="18" charset="0"/>
            </a:rPr>
            <a:t>Poglavje za </a:t>
          </a:r>
          <a:r>
            <a:rPr lang="sl-SI" sz="1600" b="1" kern="1200" dirty="0" err="1" smtClean="0">
              <a:latin typeface="Cambria" panose="02040503050406030204" pitchFamily="18" charset="0"/>
            </a:rPr>
            <a:t>EKOučbenik</a:t>
          </a:r>
          <a:r>
            <a:rPr lang="sl-SI" sz="1600" b="1" kern="1200" dirty="0" smtClean="0">
              <a:latin typeface="Cambria" panose="02040503050406030204" pitchFamily="18" charset="0"/>
            </a:rPr>
            <a:t> Pozor(!)ni za okolje</a:t>
          </a:r>
          <a:endParaRPr lang="en-GB" sz="1600" b="1" kern="1200" dirty="0">
            <a:latin typeface="Cambria" panose="02040503050406030204" pitchFamily="18" charset="0"/>
          </a:endParaRPr>
        </a:p>
      </dsp:txBody>
      <dsp:txXfrm>
        <a:off x="18448" y="2270987"/>
        <a:ext cx="7002973" cy="341014"/>
      </dsp:txXfrm>
    </dsp:sp>
    <dsp:sp modelId="{7CAB9475-F799-417D-BEF5-BA3864ECE164}">
      <dsp:nvSpPr>
        <dsp:cNvPr id="0" name=""/>
        <dsp:cNvSpPr/>
      </dsp:nvSpPr>
      <dsp:spPr>
        <a:xfrm>
          <a:off x="0" y="2630449"/>
          <a:ext cx="7039869" cy="47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51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1600" b="0" kern="1200" dirty="0" smtClean="0">
              <a:latin typeface="Cambria" panose="02040503050406030204" pitchFamily="18" charset="0"/>
            </a:rPr>
            <a:t>Se ne ocenjuje, je pa dokazilo, da je šola med letom aktivno sodeluje kot partner kampanje in izvajala izpolnjeno po vprašalniku.</a:t>
          </a:r>
          <a:endParaRPr lang="en-GB" sz="1600" b="0" kern="1200" dirty="0">
            <a:latin typeface="Cambria" panose="02040503050406030204" pitchFamily="18" charset="0"/>
          </a:endParaRPr>
        </a:p>
      </dsp:txBody>
      <dsp:txXfrm>
        <a:off x="0" y="2630449"/>
        <a:ext cx="7039869" cy="471960"/>
      </dsp:txXfrm>
    </dsp:sp>
    <dsp:sp modelId="{B3659EDD-B9C0-4323-AE8B-E691E9082208}">
      <dsp:nvSpPr>
        <dsp:cNvPr id="0" name=""/>
        <dsp:cNvSpPr/>
      </dsp:nvSpPr>
      <dsp:spPr>
        <a:xfrm>
          <a:off x="0" y="3102409"/>
          <a:ext cx="7039869" cy="377910"/>
        </a:xfrm>
        <a:prstGeom prst="roundRect">
          <a:avLst/>
        </a:prstGeom>
        <a:solidFill>
          <a:srgbClr val="71685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err="1" smtClean="0">
              <a:latin typeface="Cambria" panose="02040503050406030204" pitchFamily="18" charset="0"/>
            </a:rPr>
            <a:t>Časovnica</a:t>
          </a:r>
          <a:r>
            <a:rPr lang="sl-SI" sz="1600" b="1" kern="1200" dirty="0" smtClean="0">
              <a:latin typeface="Cambria" panose="02040503050406030204" pitchFamily="18" charset="0"/>
            </a:rPr>
            <a:t> in roki za oddajo</a:t>
          </a:r>
          <a:endParaRPr lang="en-GB" sz="1600" b="1" kern="1200" dirty="0">
            <a:latin typeface="Cambria" panose="02040503050406030204" pitchFamily="18" charset="0"/>
          </a:endParaRPr>
        </a:p>
      </dsp:txBody>
      <dsp:txXfrm>
        <a:off x="18448" y="3120857"/>
        <a:ext cx="7002973" cy="341014"/>
      </dsp:txXfrm>
    </dsp:sp>
    <dsp:sp modelId="{559CB72D-CBBA-4A69-87A6-B208D17625FC}">
      <dsp:nvSpPr>
        <dsp:cNvPr id="0" name=""/>
        <dsp:cNvSpPr/>
      </dsp:nvSpPr>
      <dsp:spPr>
        <a:xfrm>
          <a:off x="0" y="3480319"/>
          <a:ext cx="7039869" cy="1002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51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1600" b="0" kern="1200" dirty="0" smtClean="0">
              <a:latin typeface="Cambria" panose="02040503050406030204" pitchFamily="18" charset="0"/>
            </a:rPr>
            <a:t>Rok za izpolnitev vprašalnika: petek, 23. oktober 2015 na </a:t>
          </a:r>
          <a:r>
            <a:rPr lang="sl-SI" sz="1600" b="0" kern="1200" dirty="0" smtClean="0">
              <a:latin typeface="Cambria" panose="02040503050406030204" pitchFamily="18" charset="0"/>
              <a:hlinkClick xmlns:r="http://schemas.openxmlformats.org/officeDocument/2006/relationships" r:id="rId1"/>
            </a:rPr>
            <a:t>platformi 1KA</a:t>
          </a:r>
          <a:r>
            <a:rPr lang="sl-SI" sz="1600" b="0" kern="1200" dirty="0" smtClean="0">
              <a:latin typeface="Cambria" panose="02040503050406030204" pitchFamily="18" charset="0"/>
            </a:rPr>
            <a:t>.</a:t>
          </a:r>
          <a:endParaRPr lang="en-GB" sz="1600" b="0" kern="1200" dirty="0">
            <a:latin typeface="Cambria" panose="020405030504060302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1600" b="0" kern="1200" dirty="0" smtClean="0">
              <a:latin typeface="Cambria" panose="02040503050406030204" pitchFamily="18" charset="0"/>
            </a:rPr>
            <a:t>Predstavljanje aktivnosti na panoju v </a:t>
          </a:r>
          <a:r>
            <a:rPr lang="sl-SI" sz="1600" b="0" kern="1200" dirty="0" err="1" smtClean="0">
              <a:latin typeface="Cambria" panose="02040503050406030204" pitchFamily="18" charset="0"/>
            </a:rPr>
            <a:t>EKOkotičku</a:t>
          </a:r>
          <a:r>
            <a:rPr lang="sl-SI" sz="1600" b="0" kern="1200" dirty="0" smtClean="0">
              <a:latin typeface="Cambria" panose="02040503050406030204" pitchFamily="18" charset="0"/>
            </a:rPr>
            <a:t>: celo šolsko leto</a:t>
          </a:r>
          <a:endParaRPr lang="en-GB" sz="1600" b="0" kern="1200" dirty="0">
            <a:latin typeface="Cambria" panose="020405030504060302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1600" b="0" kern="1200" dirty="0" smtClean="0">
              <a:latin typeface="Cambria" panose="02040503050406030204" pitchFamily="18" charset="0"/>
            </a:rPr>
            <a:t>Rok za oddajo dveh strani besedila za poglavje v </a:t>
          </a:r>
          <a:r>
            <a:rPr lang="sl-SI" sz="1600" b="0" kern="1200" dirty="0" err="1" smtClean="0">
              <a:latin typeface="Cambria" panose="02040503050406030204" pitchFamily="18" charset="0"/>
            </a:rPr>
            <a:t>EKOučbeniku</a:t>
          </a:r>
          <a:r>
            <a:rPr lang="sl-SI" sz="1600" b="0" kern="1200" dirty="0" smtClean="0">
              <a:latin typeface="Cambria" panose="02040503050406030204" pitchFamily="18" charset="0"/>
            </a:rPr>
            <a:t>: ponedeljek, 18. april 2015 prek platforme </a:t>
          </a:r>
          <a:r>
            <a:rPr lang="sl-SI" sz="1600" b="0" kern="1200" dirty="0" err="1" smtClean="0">
              <a:latin typeface="Cambria" panose="02040503050406030204" pitchFamily="18" charset="0"/>
              <a:hlinkClick xmlns:r="http://schemas.openxmlformats.org/officeDocument/2006/relationships" r:id="rId2"/>
            </a:rPr>
            <a:t>WeTransfer</a:t>
          </a:r>
          <a:r>
            <a:rPr lang="sl-SI" sz="1600" b="0" kern="1200" dirty="0" smtClean="0">
              <a:latin typeface="Cambria" panose="02040503050406030204" pitchFamily="18" charset="0"/>
            </a:rPr>
            <a:t> na </a:t>
          </a:r>
          <a:r>
            <a:rPr lang="sl-SI" sz="1600" b="0" kern="1200" dirty="0" err="1" smtClean="0">
              <a:latin typeface="Cambria" panose="02040503050406030204" pitchFamily="18" charset="0"/>
              <a:hlinkClick xmlns:r="http://schemas.openxmlformats.org/officeDocument/2006/relationships" r:id="rId3"/>
            </a:rPr>
            <a:t>milena</a:t>
          </a:r>
          <a:r>
            <a:rPr lang="sl-SI" sz="1600" b="0" kern="1200" dirty="0" smtClean="0">
              <a:latin typeface="Cambria" panose="02040503050406030204" pitchFamily="18" charset="0"/>
              <a:hlinkClick xmlns:r="http://schemas.openxmlformats.org/officeDocument/2006/relationships" r:id="rId3"/>
            </a:rPr>
            <a:t>.</a:t>
          </a:r>
          <a:r>
            <a:rPr lang="sl-SI" sz="1600" b="0" kern="1200" dirty="0" err="1" smtClean="0">
              <a:latin typeface="Cambria" panose="02040503050406030204" pitchFamily="18" charset="0"/>
              <a:hlinkClick xmlns:r="http://schemas.openxmlformats.org/officeDocument/2006/relationships" r:id="rId3"/>
            </a:rPr>
            <a:t>prsa</a:t>
          </a:r>
          <a:r>
            <a:rPr lang="sl-SI" sz="1600" b="0" kern="1200" dirty="0" smtClean="0">
              <a:latin typeface="Cambria" panose="02040503050406030204" pitchFamily="18" charset="0"/>
              <a:hlinkClick xmlns:r="http://schemas.openxmlformats.org/officeDocument/2006/relationships" r:id="rId3"/>
            </a:rPr>
            <a:t>@pristop.si</a:t>
          </a:r>
          <a:r>
            <a:rPr lang="sl-SI" sz="1600" b="0" kern="1200" dirty="0" smtClean="0">
              <a:latin typeface="Cambria" panose="02040503050406030204" pitchFamily="18" charset="0"/>
            </a:rPr>
            <a:t>. </a:t>
          </a:r>
          <a:endParaRPr lang="en-GB" sz="1600" b="0" kern="1200" dirty="0">
            <a:latin typeface="Cambria" panose="02040503050406030204" pitchFamily="18" charset="0"/>
          </a:endParaRPr>
        </a:p>
      </dsp:txBody>
      <dsp:txXfrm>
        <a:off x="0" y="3480319"/>
        <a:ext cx="7039869" cy="1002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5948" y="1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AED8F-EB50-DF47-83BF-3966ADA152DD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5948" y="943160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FEC06-A681-6644-A3F4-53BA3F3D2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03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5948" y="1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BDC71-4954-3E47-9FDB-042E02EAE653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974" y="4716662"/>
            <a:ext cx="543179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5948" y="943160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81C48-4933-324D-9A6F-9C8AEB734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669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1C48-4933-324D-9A6F-9C8AEB7342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23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1C48-4933-324D-9A6F-9C8AEB7342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86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1C48-4933-324D-9A6F-9C8AEB7342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13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1C48-4933-324D-9A6F-9C8AEB7342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16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1C48-4933-324D-9A6F-9C8AEB7342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8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1C48-4933-324D-9A6F-9C8AEB7342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34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1C48-4933-324D-9A6F-9C8AEB7342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34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1C48-4933-324D-9A6F-9C8AEB7342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34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1C48-4933-324D-9A6F-9C8AEB7342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09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1C48-4933-324D-9A6F-9C8AEB7342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670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1C48-4933-324D-9A6F-9C8AEB73425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92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1C48-4933-324D-9A6F-9C8AEB7342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55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1C48-4933-324D-9A6F-9C8AEB73425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46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1C48-4933-324D-9A6F-9C8AEB73425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548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1C48-4933-324D-9A6F-9C8AEB73425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234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1C48-4933-324D-9A6F-9C8AEB73425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63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1C48-4933-324D-9A6F-9C8AEB73425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334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1C48-4933-324D-9A6F-9C8AEB73425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385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1C48-4933-324D-9A6F-9C8AEB73425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266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1C48-4933-324D-9A6F-9C8AEB73425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05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1C48-4933-324D-9A6F-9C8AEB73425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108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1C48-4933-324D-9A6F-9C8AEB73425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82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dirty="0" smtClean="0"/>
              <a:t>Namen začetnega srečanja mentorjev in partnerjev kampanje Pozor(!)ni za okolje je </a:t>
            </a:r>
            <a:r>
              <a:rPr lang="sl-SI" sz="1200" b="1" dirty="0" smtClean="0"/>
              <a:t>seznaniti z novostmi in potekom kampanje</a:t>
            </a:r>
            <a:r>
              <a:rPr lang="sl-SI" sz="1200" dirty="0" smtClean="0"/>
              <a:t>, ki prerašča v gibanje za zmanjšanje </a:t>
            </a:r>
            <a:r>
              <a:rPr lang="sl-SI" sz="1200" dirty="0" err="1" smtClean="0"/>
              <a:t>ogljičnega</a:t>
            </a:r>
            <a:r>
              <a:rPr lang="sl-SI" sz="1200" dirty="0" smtClean="0"/>
              <a:t> odtisa.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1C48-4933-324D-9A6F-9C8AEB7342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353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1C48-4933-324D-9A6F-9C8AEB73425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063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1C48-4933-324D-9A6F-9C8AEB73425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773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1C48-4933-324D-9A6F-9C8AEB73425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943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1C48-4933-324D-9A6F-9C8AEB73425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943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1C48-4933-324D-9A6F-9C8AEB73425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302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1C48-4933-324D-9A6F-9C8AEB73425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99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1C48-4933-324D-9A6F-9C8AEB7342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96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1C48-4933-324D-9A6F-9C8AEB7342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80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1C48-4933-324D-9A6F-9C8AEB7342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54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1C48-4933-324D-9A6F-9C8AEB7342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5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1C48-4933-324D-9A6F-9C8AEB7342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41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1C48-4933-324D-9A6F-9C8AEB7342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06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dlag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DST_eko ninja_PPT_barve_01-02-Recovered_v7_OKVIR MODR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7882" y="1778000"/>
            <a:ext cx="8068236" cy="4265689"/>
          </a:xfrm>
        </p:spPr>
        <p:txBody>
          <a:bodyPr/>
          <a:lstStyle>
            <a:lvl1pPr>
              <a:defRPr>
                <a:latin typeface="Cambria"/>
                <a:cs typeface="Cambria"/>
              </a:defRPr>
            </a:lvl1pPr>
            <a:lvl2pPr>
              <a:defRPr>
                <a:latin typeface="Cambria"/>
                <a:cs typeface="Cambria"/>
              </a:defRPr>
            </a:lvl2pPr>
            <a:lvl3pPr>
              <a:defRPr>
                <a:latin typeface="Cambria"/>
                <a:cs typeface="Cambria"/>
              </a:defRPr>
            </a:lvl3pPr>
            <a:lvl4pPr>
              <a:defRPr>
                <a:latin typeface="Cambria"/>
                <a:cs typeface="Cambria"/>
              </a:defRPr>
            </a:lvl4pPr>
            <a:lvl5pPr>
              <a:defRPr>
                <a:latin typeface="Cambria"/>
                <a:cs typeface="Cambr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37882" y="552824"/>
            <a:ext cx="6761140" cy="1047376"/>
          </a:xfrm>
        </p:spPr>
        <p:txBody>
          <a:bodyPr/>
          <a:lstStyle>
            <a:lvl1pPr algn="l">
              <a:lnSpc>
                <a:spcPct val="80000"/>
              </a:lnSpc>
              <a:defRPr b="1">
                <a:solidFill>
                  <a:srgbClr val="009199"/>
                </a:solidFill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726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DST_eko ninja_PPT_barve_01-02-Recovered_v7_ORANZ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12" y="0"/>
            <a:ext cx="9160611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6465" y="956236"/>
            <a:ext cx="7968248" cy="4812740"/>
          </a:xfrm>
        </p:spPr>
        <p:txBody>
          <a:bodyPr anchor="b" anchorCtr="0">
            <a:noAutofit/>
          </a:bodyPr>
          <a:lstStyle>
            <a:lvl1pPr algn="l">
              <a:defRPr sz="6000" b="1" cap="all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796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DST_eko ninja_PPT_barve_01-02-Recovered_v7_OKVIR ORANZN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537882" y="1748118"/>
            <a:ext cx="3877236" cy="4295571"/>
          </a:xfrm>
        </p:spPr>
        <p:txBody>
          <a:bodyPr/>
          <a:lstStyle>
            <a:lvl1pPr>
              <a:defRPr sz="2800">
                <a:latin typeface="Cambria"/>
                <a:cs typeface="Cambria"/>
              </a:defRPr>
            </a:lvl1pPr>
            <a:lvl2pPr>
              <a:defRPr sz="2400">
                <a:latin typeface="Cambria"/>
                <a:cs typeface="Cambria"/>
              </a:defRPr>
            </a:lvl2pPr>
            <a:lvl3pPr>
              <a:defRPr sz="2000">
                <a:latin typeface="Cambria"/>
                <a:cs typeface="Cambria"/>
              </a:defRPr>
            </a:lvl3pPr>
            <a:lvl4pPr>
              <a:defRPr sz="1800">
                <a:latin typeface="Cambria"/>
                <a:cs typeface="Cambria"/>
              </a:defRPr>
            </a:lvl4pPr>
            <a:lvl5pPr>
              <a:defRPr sz="1800">
                <a:latin typeface="Cambria"/>
                <a:cs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728882" y="1748118"/>
            <a:ext cx="3877236" cy="4295571"/>
          </a:xfrm>
        </p:spPr>
        <p:txBody>
          <a:bodyPr/>
          <a:lstStyle>
            <a:lvl1pPr>
              <a:defRPr sz="2800">
                <a:latin typeface="Cambria"/>
                <a:cs typeface="Cambria"/>
              </a:defRPr>
            </a:lvl1pPr>
            <a:lvl2pPr>
              <a:defRPr sz="2400">
                <a:latin typeface="Cambria"/>
                <a:cs typeface="Cambria"/>
              </a:defRPr>
            </a:lvl2pPr>
            <a:lvl3pPr>
              <a:defRPr sz="2000">
                <a:latin typeface="Cambria"/>
                <a:cs typeface="Cambria"/>
              </a:defRPr>
            </a:lvl3pPr>
            <a:lvl4pPr>
              <a:defRPr sz="1800">
                <a:latin typeface="Cambria"/>
                <a:cs typeface="Cambria"/>
              </a:defRPr>
            </a:lvl4pPr>
            <a:lvl5pPr>
              <a:defRPr sz="1800">
                <a:latin typeface="Cambria"/>
                <a:cs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37882" y="552824"/>
            <a:ext cx="6761140" cy="1047376"/>
          </a:xfrm>
        </p:spPr>
        <p:txBody>
          <a:bodyPr/>
          <a:lstStyle>
            <a:lvl1pPr algn="l">
              <a:lnSpc>
                <a:spcPct val="80000"/>
              </a:lnSpc>
              <a:defRPr b="1">
                <a:solidFill>
                  <a:srgbClr val="D85421"/>
                </a:solidFill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30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DST_eko ninja_PPT_barve_01-02-Recovered_v7_OKVIR ORANZN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37882" y="1524000"/>
            <a:ext cx="3917800" cy="4519688"/>
          </a:xfrm>
        </p:spPr>
        <p:txBody>
          <a:bodyPr anchor="t" anchorCtr="0">
            <a:normAutofit/>
          </a:bodyPr>
          <a:lstStyle>
            <a:lvl1pPr algn="l">
              <a:lnSpc>
                <a:spcPct val="80000"/>
              </a:lnSpc>
              <a:defRPr sz="3600" b="1" i="1">
                <a:solidFill>
                  <a:srgbClr val="D85421"/>
                </a:solidFill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EDIT MASTER TITLE STYLET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728882" y="1524000"/>
            <a:ext cx="3877236" cy="4519689"/>
          </a:xfrm>
        </p:spPr>
        <p:txBody>
          <a:bodyPr/>
          <a:lstStyle>
            <a:lvl1pPr>
              <a:defRPr sz="2800">
                <a:latin typeface="Cambria"/>
                <a:cs typeface="Cambria"/>
              </a:defRPr>
            </a:lvl1pPr>
            <a:lvl2pPr>
              <a:defRPr sz="2400">
                <a:latin typeface="Cambria"/>
                <a:cs typeface="Cambria"/>
              </a:defRPr>
            </a:lvl2pPr>
            <a:lvl3pPr>
              <a:defRPr sz="2000">
                <a:latin typeface="Cambria"/>
                <a:cs typeface="Cambria"/>
              </a:defRPr>
            </a:lvl3pPr>
            <a:lvl4pPr>
              <a:defRPr sz="1800">
                <a:latin typeface="Cambria"/>
                <a:cs typeface="Cambria"/>
              </a:defRPr>
            </a:lvl4pPr>
            <a:lvl5pPr>
              <a:defRPr sz="1800">
                <a:latin typeface="Cambria"/>
                <a:cs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75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DST_eko ninja_PPT_barve_01-02-Recovered_v7_OKVIR ORANZN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7882" y="1778000"/>
            <a:ext cx="8068236" cy="4265689"/>
          </a:xfrm>
        </p:spPr>
        <p:txBody>
          <a:bodyPr/>
          <a:lstStyle>
            <a:lvl1pPr>
              <a:defRPr>
                <a:latin typeface="Cambria"/>
                <a:cs typeface="Cambria"/>
              </a:defRPr>
            </a:lvl1pPr>
            <a:lvl2pPr>
              <a:defRPr>
                <a:latin typeface="Cambria"/>
                <a:cs typeface="Cambria"/>
              </a:defRPr>
            </a:lvl2pPr>
            <a:lvl3pPr>
              <a:defRPr>
                <a:latin typeface="Cambria"/>
                <a:cs typeface="Cambria"/>
              </a:defRPr>
            </a:lvl3pPr>
            <a:lvl4pPr>
              <a:defRPr>
                <a:latin typeface="Cambria"/>
                <a:cs typeface="Cambria"/>
              </a:defRPr>
            </a:lvl4pPr>
            <a:lvl5pPr>
              <a:defRPr>
                <a:latin typeface="Cambria"/>
                <a:cs typeface="Cambr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7882" y="552824"/>
            <a:ext cx="6761140" cy="1047376"/>
          </a:xfrm>
        </p:spPr>
        <p:txBody>
          <a:bodyPr/>
          <a:lstStyle>
            <a:lvl1pPr algn="l">
              <a:lnSpc>
                <a:spcPct val="80000"/>
              </a:lnSpc>
              <a:defRPr b="1">
                <a:solidFill>
                  <a:srgbClr val="D85421"/>
                </a:solidFill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726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DST_eko ninja_PPT_barve_01-02-Recovered_v7_RUM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6465" y="956236"/>
            <a:ext cx="7968248" cy="4812740"/>
          </a:xfrm>
        </p:spPr>
        <p:txBody>
          <a:bodyPr anchor="b" anchorCtr="0">
            <a:noAutofit/>
          </a:bodyPr>
          <a:lstStyle>
            <a:lvl1pPr algn="l">
              <a:defRPr sz="6000" b="1" cap="all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796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DST_eko ninja_PPT_barve_01-02-Recovered_v7_OKVIR RUMEN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537882" y="1748118"/>
            <a:ext cx="3877236" cy="4295571"/>
          </a:xfrm>
        </p:spPr>
        <p:txBody>
          <a:bodyPr/>
          <a:lstStyle>
            <a:lvl1pPr>
              <a:defRPr sz="2800">
                <a:latin typeface="Cambria"/>
                <a:cs typeface="Cambria"/>
              </a:defRPr>
            </a:lvl1pPr>
            <a:lvl2pPr>
              <a:defRPr sz="2400">
                <a:latin typeface="Cambria"/>
                <a:cs typeface="Cambria"/>
              </a:defRPr>
            </a:lvl2pPr>
            <a:lvl3pPr>
              <a:defRPr sz="2000">
                <a:latin typeface="Cambria"/>
                <a:cs typeface="Cambria"/>
              </a:defRPr>
            </a:lvl3pPr>
            <a:lvl4pPr>
              <a:defRPr sz="1800">
                <a:latin typeface="Cambria"/>
                <a:cs typeface="Cambria"/>
              </a:defRPr>
            </a:lvl4pPr>
            <a:lvl5pPr>
              <a:defRPr sz="1800">
                <a:latin typeface="Cambria"/>
                <a:cs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4728882" y="1748118"/>
            <a:ext cx="3877236" cy="4295571"/>
          </a:xfrm>
        </p:spPr>
        <p:txBody>
          <a:bodyPr/>
          <a:lstStyle>
            <a:lvl1pPr>
              <a:defRPr sz="2800">
                <a:latin typeface="Cambria"/>
                <a:cs typeface="Cambria"/>
              </a:defRPr>
            </a:lvl1pPr>
            <a:lvl2pPr>
              <a:defRPr sz="2400">
                <a:latin typeface="Cambria"/>
                <a:cs typeface="Cambria"/>
              </a:defRPr>
            </a:lvl2pPr>
            <a:lvl3pPr>
              <a:defRPr sz="2000">
                <a:latin typeface="Cambria"/>
                <a:cs typeface="Cambria"/>
              </a:defRPr>
            </a:lvl3pPr>
            <a:lvl4pPr>
              <a:defRPr sz="1800">
                <a:latin typeface="Cambria"/>
                <a:cs typeface="Cambria"/>
              </a:defRPr>
            </a:lvl4pPr>
            <a:lvl5pPr>
              <a:defRPr sz="1800">
                <a:latin typeface="Cambria"/>
                <a:cs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37882" y="552824"/>
            <a:ext cx="6761140" cy="1047376"/>
          </a:xfrm>
        </p:spPr>
        <p:txBody>
          <a:bodyPr/>
          <a:lstStyle>
            <a:lvl1pPr algn="l">
              <a:lnSpc>
                <a:spcPct val="80000"/>
              </a:lnSpc>
              <a:defRPr b="1">
                <a:solidFill>
                  <a:srgbClr val="E0BE4A"/>
                </a:solidFill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30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DST_eko ninja_PPT_barve_01-02-Recovered_v7_OKVIR RUMEN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37882" y="1524000"/>
            <a:ext cx="3917800" cy="4519688"/>
          </a:xfrm>
        </p:spPr>
        <p:txBody>
          <a:bodyPr anchor="t" anchorCtr="0">
            <a:normAutofit/>
          </a:bodyPr>
          <a:lstStyle>
            <a:lvl1pPr algn="l">
              <a:lnSpc>
                <a:spcPct val="80000"/>
              </a:lnSpc>
              <a:defRPr sz="3600" b="1" i="1">
                <a:solidFill>
                  <a:srgbClr val="E0BE4A"/>
                </a:solidFill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EDIT MASTER TITLE STYLET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728882" y="1524000"/>
            <a:ext cx="3877236" cy="4519689"/>
          </a:xfrm>
        </p:spPr>
        <p:txBody>
          <a:bodyPr/>
          <a:lstStyle>
            <a:lvl1pPr>
              <a:defRPr sz="2800">
                <a:latin typeface="Cambria"/>
                <a:cs typeface="Cambria"/>
              </a:defRPr>
            </a:lvl1pPr>
            <a:lvl2pPr>
              <a:defRPr sz="2400">
                <a:latin typeface="Cambria"/>
                <a:cs typeface="Cambria"/>
              </a:defRPr>
            </a:lvl2pPr>
            <a:lvl3pPr>
              <a:defRPr sz="2000">
                <a:latin typeface="Cambria"/>
                <a:cs typeface="Cambria"/>
              </a:defRPr>
            </a:lvl3pPr>
            <a:lvl4pPr>
              <a:defRPr sz="1800">
                <a:latin typeface="Cambria"/>
                <a:cs typeface="Cambria"/>
              </a:defRPr>
            </a:lvl4pPr>
            <a:lvl5pPr>
              <a:defRPr sz="1800">
                <a:latin typeface="Cambria"/>
                <a:cs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75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DST_eko ninja_PPT_barve_01-02-Recovered_v7_OKVIR RUMEN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882" y="1778000"/>
            <a:ext cx="8068236" cy="4265689"/>
          </a:xfrm>
        </p:spPr>
        <p:txBody>
          <a:bodyPr/>
          <a:lstStyle>
            <a:lvl1pPr>
              <a:defRPr>
                <a:latin typeface="Cambria"/>
                <a:cs typeface="Cambria"/>
              </a:defRPr>
            </a:lvl1pPr>
            <a:lvl2pPr>
              <a:defRPr>
                <a:latin typeface="Cambria"/>
                <a:cs typeface="Cambria"/>
              </a:defRPr>
            </a:lvl2pPr>
            <a:lvl3pPr>
              <a:defRPr>
                <a:latin typeface="Cambria"/>
                <a:cs typeface="Cambria"/>
              </a:defRPr>
            </a:lvl3pPr>
            <a:lvl4pPr>
              <a:defRPr>
                <a:latin typeface="Cambria"/>
                <a:cs typeface="Cambria"/>
              </a:defRPr>
            </a:lvl4pPr>
            <a:lvl5pPr>
              <a:defRPr>
                <a:latin typeface="Cambria"/>
                <a:cs typeface="Cambr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7882" y="552824"/>
            <a:ext cx="6761140" cy="1047376"/>
          </a:xfrm>
        </p:spPr>
        <p:txBody>
          <a:bodyPr/>
          <a:lstStyle>
            <a:lvl1pPr algn="l">
              <a:lnSpc>
                <a:spcPct val="80000"/>
              </a:lnSpc>
              <a:defRPr b="1">
                <a:solidFill>
                  <a:srgbClr val="E0BE4A"/>
                </a:solidFill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DST_eko ninja_PPT_barve_01-02-Recovered_v7_prazn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7882" y="1778000"/>
            <a:ext cx="8068236" cy="414248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900">
                <a:latin typeface="Cambria"/>
                <a:cs typeface="Cambria"/>
              </a:defRPr>
            </a:lvl1pPr>
            <a:lvl2pPr marL="457200" indent="0">
              <a:buNone/>
              <a:defRPr sz="1100">
                <a:latin typeface="Cambria"/>
                <a:cs typeface="Cambria"/>
              </a:defRPr>
            </a:lvl2pPr>
            <a:lvl3pPr marL="914400" indent="0">
              <a:buNone/>
              <a:defRPr sz="1100">
                <a:latin typeface="Cambria"/>
                <a:cs typeface="Cambria"/>
              </a:defRPr>
            </a:lvl3pPr>
            <a:lvl4pPr marL="1371600" indent="0">
              <a:buNone/>
              <a:defRPr sz="1100">
                <a:latin typeface="Cambria"/>
                <a:cs typeface="Cambria"/>
              </a:defRPr>
            </a:lvl4pPr>
            <a:lvl5pPr marL="1828800" indent="0">
              <a:buNone/>
              <a:defRPr sz="1100">
                <a:latin typeface="Cambria"/>
                <a:cs typeface="Cambr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37881" y="552824"/>
            <a:ext cx="6403103" cy="1047376"/>
          </a:xfrm>
        </p:spPr>
        <p:txBody>
          <a:bodyPr/>
          <a:lstStyle>
            <a:lvl1pPr algn="l">
              <a:lnSpc>
                <a:spcPct val="80000"/>
              </a:lnSpc>
              <a:defRPr b="1">
                <a:solidFill>
                  <a:srgbClr val="557221"/>
                </a:solidFill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DST_eko ninja_PPT_barve_01-02-Recovered_v7_NASLOVNIC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74" y="0"/>
            <a:ext cx="9155573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1503" y="956235"/>
            <a:ext cx="7963210" cy="400423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6000" b="1" cap="all">
                <a:solidFill>
                  <a:srgbClr val="526D21"/>
                </a:solidFill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31503" y="5175378"/>
            <a:ext cx="2324410" cy="365125"/>
          </a:xfrm>
        </p:spPr>
        <p:txBody>
          <a:bodyPr/>
          <a:lstStyle>
            <a:lvl1pPr>
              <a:defRPr sz="1800">
                <a:solidFill>
                  <a:srgbClr val="E57D3B"/>
                </a:solidFill>
                <a:latin typeface="Cambria"/>
                <a:cs typeface="Cambria"/>
              </a:defRPr>
            </a:lvl1pPr>
          </a:lstStyle>
          <a:p>
            <a:fld id="{BE7E0148-1BF6-194E-ABAA-2BD18FDC09C2}" type="datetime1">
              <a:rPr lang="en-US" smtClean="0"/>
              <a:pPr/>
              <a:t>10/6/2015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06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EFBC-2B6D-B04B-8FE8-5F079585F9F5}" type="datetime1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7045-F47F-5F4E-BF8A-04A27CD730A5}" type="datetime1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F80-B83D-2642-9F5C-06549E642E2C}" type="datetime1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D2E3-900A-7044-BD65-C54A454460BD}" type="datetime1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3E6E-153B-2D42-8117-C33D6348C63D}" type="datetime1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DST_eko ninja_PPT_barve_01-02-Recovered_v7_ZEL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26465" y="956236"/>
            <a:ext cx="7968248" cy="4812740"/>
          </a:xfrm>
        </p:spPr>
        <p:txBody>
          <a:bodyPr anchor="b" anchorCtr="0">
            <a:noAutofit/>
          </a:bodyPr>
          <a:lstStyle>
            <a:lvl1pPr algn="l">
              <a:defRPr sz="6000" b="1" cap="all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DST_eko ninja_PPT_barve_01-02-Recovered_v7_OKVIR ZELEN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7881" y="552824"/>
            <a:ext cx="6403103" cy="1047376"/>
          </a:xfrm>
        </p:spPr>
        <p:txBody>
          <a:bodyPr/>
          <a:lstStyle>
            <a:lvl1pPr algn="l">
              <a:lnSpc>
                <a:spcPct val="80000"/>
              </a:lnSpc>
              <a:defRPr b="1">
                <a:solidFill>
                  <a:srgbClr val="557221"/>
                </a:solidFill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882" y="1748118"/>
            <a:ext cx="3877236" cy="4295571"/>
          </a:xfrm>
        </p:spPr>
        <p:txBody>
          <a:bodyPr/>
          <a:lstStyle>
            <a:lvl1pPr>
              <a:defRPr sz="2800">
                <a:latin typeface="Cambria"/>
                <a:cs typeface="Cambria"/>
              </a:defRPr>
            </a:lvl1pPr>
            <a:lvl2pPr>
              <a:defRPr sz="2400">
                <a:latin typeface="Cambria"/>
                <a:cs typeface="Cambria"/>
              </a:defRPr>
            </a:lvl2pPr>
            <a:lvl3pPr>
              <a:defRPr sz="2000">
                <a:latin typeface="Cambria"/>
                <a:cs typeface="Cambria"/>
              </a:defRPr>
            </a:lvl3pPr>
            <a:lvl4pPr>
              <a:defRPr sz="1800">
                <a:latin typeface="Cambria"/>
                <a:cs typeface="Cambria"/>
              </a:defRPr>
            </a:lvl4pPr>
            <a:lvl5pPr>
              <a:defRPr sz="1800">
                <a:latin typeface="Cambria"/>
                <a:cs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      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8882" y="1748118"/>
            <a:ext cx="3877236" cy="4295571"/>
          </a:xfrm>
        </p:spPr>
        <p:txBody>
          <a:bodyPr/>
          <a:lstStyle>
            <a:lvl1pPr>
              <a:defRPr sz="2800">
                <a:latin typeface="Cambria"/>
                <a:cs typeface="Cambria"/>
              </a:defRPr>
            </a:lvl1pPr>
            <a:lvl2pPr>
              <a:defRPr sz="2400">
                <a:latin typeface="Cambria"/>
                <a:cs typeface="Cambria"/>
              </a:defRPr>
            </a:lvl2pPr>
            <a:lvl3pPr>
              <a:defRPr sz="2000">
                <a:latin typeface="Cambria"/>
                <a:cs typeface="Cambria"/>
              </a:defRPr>
            </a:lvl3pPr>
            <a:lvl4pPr>
              <a:defRPr sz="1800">
                <a:latin typeface="Cambria"/>
                <a:cs typeface="Cambria"/>
              </a:defRPr>
            </a:lvl4pPr>
            <a:lvl5pPr>
              <a:defRPr sz="1800">
                <a:latin typeface="Cambria"/>
                <a:cs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DST_eko ninja_PPT_barve_01-02-Recovered_v7_OKVIR ZELEN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728882" y="1524000"/>
            <a:ext cx="3877236" cy="4519689"/>
          </a:xfrm>
        </p:spPr>
        <p:txBody>
          <a:bodyPr/>
          <a:lstStyle>
            <a:lvl1pPr>
              <a:defRPr sz="2800">
                <a:latin typeface="Cambria"/>
                <a:cs typeface="Cambria"/>
              </a:defRPr>
            </a:lvl1pPr>
            <a:lvl2pPr>
              <a:defRPr sz="2400">
                <a:latin typeface="Cambria"/>
                <a:cs typeface="Cambria"/>
              </a:defRPr>
            </a:lvl2pPr>
            <a:lvl3pPr>
              <a:defRPr sz="2000">
                <a:latin typeface="Cambria"/>
                <a:cs typeface="Cambria"/>
              </a:defRPr>
            </a:lvl3pPr>
            <a:lvl4pPr>
              <a:defRPr sz="1800">
                <a:latin typeface="Cambria"/>
                <a:cs typeface="Cambria"/>
              </a:defRPr>
            </a:lvl4pPr>
            <a:lvl5pPr>
              <a:defRPr sz="1800">
                <a:latin typeface="Cambria"/>
                <a:cs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37882" y="1524000"/>
            <a:ext cx="3917800" cy="4519688"/>
          </a:xfrm>
        </p:spPr>
        <p:txBody>
          <a:bodyPr anchor="t" anchorCtr="0">
            <a:normAutofit/>
          </a:bodyPr>
          <a:lstStyle>
            <a:lvl1pPr algn="l">
              <a:lnSpc>
                <a:spcPct val="80000"/>
              </a:lnSpc>
              <a:defRPr sz="3600" b="1" i="1">
                <a:solidFill>
                  <a:srgbClr val="526D21"/>
                </a:solidFill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56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DST_eko ninja_PPT_barve_01-02-Recovered_v7_OKVIR ZELEN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7882" y="1778000"/>
            <a:ext cx="8068236" cy="4265689"/>
          </a:xfrm>
        </p:spPr>
        <p:txBody>
          <a:bodyPr/>
          <a:lstStyle>
            <a:lvl1pPr>
              <a:defRPr>
                <a:latin typeface="Cambria"/>
                <a:cs typeface="Cambria"/>
              </a:defRPr>
            </a:lvl1pPr>
            <a:lvl2pPr>
              <a:defRPr>
                <a:latin typeface="Cambria"/>
                <a:cs typeface="Cambria"/>
              </a:defRPr>
            </a:lvl2pPr>
            <a:lvl3pPr>
              <a:defRPr>
                <a:latin typeface="Cambria"/>
                <a:cs typeface="Cambria"/>
              </a:defRPr>
            </a:lvl3pPr>
            <a:lvl4pPr>
              <a:defRPr>
                <a:latin typeface="Cambria"/>
                <a:cs typeface="Cambria"/>
              </a:defRPr>
            </a:lvl4pPr>
            <a:lvl5pPr>
              <a:defRPr>
                <a:latin typeface="Cambria"/>
                <a:cs typeface="Cambr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537881" y="552824"/>
            <a:ext cx="6403103" cy="1047376"/>
          </a:xfrm>
        </p:spPr>
        <p:txBody>
          <a:bodyPr/>
          <a:lstStyle>
            <a:lvl1pPr algn="l">
              <a:lnSpc>
                <a:spcPct val="80000"/>
              </a:lnSpc>
              <a:defRPr b="1">
                <a:solidFill>
                  <a:srgbClr val="557221"/>
                </a:solidFill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202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DST_eko ninja_PPT_barve_01-02-Recovered_v7_MOD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6465" y="956236"/>
            <a:ext cx="7968248" cy="4812740"/>
          </a:xfrm>
        </p:spPr>
        <p:txBody>
          <a:bodyPr anchor="b" anchorCtr="0">
            <a:noAutofit/>
          </a:bodyPr>
          <a:lstStyle>
            <a:lvl1pPr algn="l">
              <a:defRPr sz="6000" b="1" cap="all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79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DST_eko ninja_PPT_barve_01-02-Recovered_v7_OKVIR MODR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537882" y="1748118"/>
            <a:ext cx="3877236" cy="4295571"/>
          </a:xfrm>
        </p:spPr>
        <p:txBody>
          <a:bodyPr/>
          <a:lstStyle>
            <a:lvl1pPr>
              <a:defRPr sz="2800">
                <a:latin typeface="Cambria"/>
                <a:cs typeface="Cambria"/>
              </a:defRPr>
            </a:lvl1pPr>
            <a:lvl2pPr>
              <a:defRPr sz="2400">
                <a:latin typeface="Cambria"/>
                <a:cs typeface="Cambria"/>
              </a:defRPr>
            </a:lvl2pPr>
            <a:lvl3pPr>
              <a:defRPr sz="2000">
                <a:latin typeface="Cambria"/>
                <a:cs typeface="Cambria"/>
              </a:defRPr>
            </a:lvl3pPr>
            <a:lvl4pPr>
              <a:defRPr sz="1800">
                <a:latin typeface="Cambria"/>
                <a:cs typeface="Cambria"/>
              </a:defRPr>
            </a:lvl4pPr>
            <a:lvl5pPr>
              <a:defRPr sz="1800">
                <a:latin typeface="Cambria"/>
                <a:cs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728882" y="1748118"/>
            <a:ext cx="3877236" cy="4295571"/>
          </a:xfrm>
        </p:spPr>
        <p:txBody>
          <a:bodyPr/>
          <a:lstStyle>
            <a:lvl1pPr>
              <a:defRPr sz="2800">
                <a:latin typeface="Cambria"/>
                <a:cs typeface="Cambria"/>
              </a:defRPr>
            </a:lvl1pPr>
            <a:lvl2pPr>
              <a:defRPr sz="2400">
                <a:latin typeface="Cambria"/>
                <a:cs typeface="Cambria"/>
              </a:defRPr>
            </a:lvl2pPr>
            <a:lvl3pPr>
              <a:defRPr sz="2000">
                <a:latin typeface="Cambria"/>
                <a:cs typeface="Cambria"/>
              </a:defRPr>
            </a:lvl3pPr>
            <a:lvl4pPr>
              <a:defRPr sz="1800">
                <a:latin typeface="Cambria"/>
                <a:cs typeface="Cambria"/>
              </a:defRPr>
            </a:lvl4pPr>
            <a:lvl5pPr>
              <a:defRPr sz="1800">
                <a:latin typeface="Cambria"/>
                <a:cs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37882" y="552824"/>
            <a:ext cx="6711853" cy="1047376"/>
          </a:xfrm>
        </p:spPr>
        <p:txBody>
          <a:bodyPr/>
          <a:lstStyle>
            <a:lvl1pPr algn="l">
              <a:lnSpc>
                <a:spcPct val="80000"/>
              </a:lnSpc>
              <a:defRPr b="1">
                <a:solidFill>
                  <a:srgbClr val="009199"/>
                </a:solidFill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4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DST_eko ninja_PPT_barve_01-02-Recovered_v7_OKVIR MODR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37882" y="1524000"/>
            <a:ext cx="3917800" cy="4519688"/>
          </a:xfrm>
        </p:spPr>
        <p:txBody>
          <a:bodyPr anchor="t" anchorCtr="0">
            <a:normAutofit/>
          </a:bodyPr>
          <a:lstStyle>
            <a:lvl1pPr algn="l">
              <a:lnSpc>
                <a:spcPct val="80000"/>
              </a:lnSpc>
              <a:defRPr sz="3600" b="1" i="1">
                <a:solidFill>
                  <a:srgbClr val="009199"/>
                </a:solidFill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EDIT MASTER TITLE STYLET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728882" y="1524000"/>
            <a:ext cx="3877236" cy="4519689"/>
          </a:xfrm>
        </p:spPr>
        <p:txBody>
          <a:bodyPr/>
          <a:lstStyle>
            <a:lvl1pPr>
              <a:defRPr sz="2800">
                <a:latin typeface="Cambria"/>
                <a:cs typeface="Cambria"/>
              </a:defRPr>
            </a:lvl1pPr>
            <a:lvl2pPr>
              <a:defRPr sz="2400">
                <a:latin typeface="Cambria"/>
                <a:cs typeface="Cambria"/>
              </a:defRPr>
            </a:lvl2pPr>
            <a:lvl3pPr>
              <a:defRPr sz="2000">
                <a:latin typeface="Cambria"/>
                <a:cs typeface="Cambria"/>
              </a:defRPr>
            </a:lvl3pPr>
            <a:lvl4pPr>
              <a:defRPr sz="1800">
                <a:latin typeface="Cambria"/>
                <a:cs typeface="Cambria"/>
              </a:defRPr>
            </a:lvl4pPr>
            <a:lvl5pPr>
              <a:defRPr sz="1800">
                <a:latin typeface="Cambria"/>
                <a:cs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B5D55-82BC-4C45-8F36-5C30E698BC36}" type="datetime1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1" r:id="rId1"/>
    <p:sldLayoutId id="2147493484" r:id="rId2"/>
    <p:sldLayoutId id="2147493458" r:id="rId3"/>
    <p:sldLayoutId id="2147493459" r:id="rId4"/>
    <p:sldLayoutId id="2147493481" r:id="rId5"/>
    <p:sldLayoutId id="2147493476" r:id="rId6"/>
    <p:sldLayoutId id="2147493467" r:id="rId7"/>
    <p:sldLayoutId id="2147493472" r:id="rId8"/>
    <p:sldLayoutId id="2147493480" r:id="rId9"/>
    <p:sldLayoutId id="2147493477" r:id="rId10"/>
    <p:sldLayoutId id="2147493470" r:id="rId11"/>
    <p:sldLayoutId id="2147493473" r:id="rId12"/>
    <p:sldLayoutId id="2147493482" r:id="rId13"/>
    <p:sldLayoutId id="2147493478" r:id="rId14"/>
    <p:sldLayoutId id="2147493468" r:id="rId15"/>
    <p:sldLayoutId id="2147493475" r:id="rId16"/>
    <p:sldLayoutId id="2147493483" r:id="rId17"/>
    <p:sldLayoutId id="2147493457" r:id="rId18"/>
    <p:sldLayoutId id="2147493460" r:id="rId19"/>
    <p:sldLayoutId id="2147493462" r:id="rId20"/>
    <p:sldLayoutId id="2147493463" r:id="rId21"/>
    <p:sldLayoutId id="2147493464" r:id="rId22"/>
    <p:sldLayoutId id="2147493465" r:id="rId23"/>
    <p:sldLayoutId id="2147493466" r:id="rId24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ozornizaokolje.si/o_projektu/raziskava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milena.prsa@pristop.si" TargetMode="External"/><Relationship Id="rId2" Type="http://schemas.openxmlformats.org/officeDocument/2006/relationships/hyperlink" Target="http://www.pozornizaokolje.si/" TargetMode="Externa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34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477" y="552824"/>
            <a:ext cx="7684520" cy="1047376"/>
          </a:xfrm>
        </p:spPr>
        <p:txBody>
          <a:bodyPr>
            <a:normAutofit/>
          </a:bodyPr>
          <a:lstStyle/>
          <a:p>
            <a:r>
              <a:rPr lang="sl-SI" sz="2800" dirty="0" smtClean="0"/>
              <a:t>Ključni akterji v boju za čisto in urejeno okolje ostajajo </a:t>
            </a:r>
            <a:r>
              <a:rPr lang="sl-SI" sz="2800" dirty="0" err="1" smtClean="0"/>
              <a:t>EKOninje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25" y="2444771"/>
            <a:ext cx="2621512" cy="209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3476990" y="2444771"/>
            <a:ext cx="49766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>
                <a:latin typeface="Cambria" panose="02040503050406030204" pitchFamily="18" charset="0"/>
              </a:rPr>
              <a:t>Ključna vloga EKOninj je, da so ambasadorji kampanje Pozor(!)ni za okolje in odgovornega ravnanja do okolja.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1600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Cambria" panose="02040503050406030204" pitchFamily="18" charset="0"/>
              </a:rPr>
              <a:t>Šole oziroma dijaki šol lahko svoje EKOninje interno na šoli poimenujete poljubno</a:t>
            </a:r>
            <a:r>
              <a:rPr lang="sl-SI" sz="1600" dirty="0">
                <a:latin typeface="Cambria" panose="02040503050406030204" pitchFamily="18" charset="0"/>
              </a:rPr>
              <a:t> </a:t>
            </a:r>
            <a:r>
              <a:rPr lang="sl-SI" sz="1600" dirty="0" smtClean="0">
                <a:latin typeface="Cambria" panose="02040503050406030204" pitchFamily="18" charset="0"/>
              </a:rPr>
              <a:t>(Ekoprijatelji, Ekobojevniki, Ekoambasadorji…)</a:t>
            </a:r>
          </a:p>
          <a:p>
            <a:endParaRPr lang="sl-SI" sz="1600" dirty="0" smtClean="0">
              <a:latin typeface="Cambria" panose="02040503050406030204" pitchFamily="18" charset="0"/>
            </a:endParaRPr>
          </a:p>
          <a:p>
            <a:endParaRPr lang="sl-SI" sz="1600" dirty="0">
              <a:latin typeface="Cambria" panose="02040503050406030204" pitchFamily="18" charset="0"/>
            </a:endParaRPr>
          </a:p>
          <a:p>
            <a:endParaRPr lang="en-GB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00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dirty="0" smtClean="0"/>
              <a:t>Koncept kampanje 2015/16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2912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Shema kampanje 2015/2016</a:t>
            </a:r>
            <a:endParaRPr lang="sl-SI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8546" y="3189148"/>
            <a:ext cx="2004060" cy="813212"/>
          </a:xfrm>
          <a:prstGeom prst="rect">
            <a:avLst/>
          </a:prstGeom>
          <a:noFill/>
          <a:ln w="57150"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noProof="1" smtClean="0">
                <a:solidFill>
                  <a:srgbClr val="71685A"/>
                </a:solidFill>
                <a:latin typeface="Cambria" panose="02040503050406030204" pitchFamily="18" charset="0"/>
              </a:rPr>
              <a:t>Spletna stran in mesečni e-obvestilnik</a:t>
            </a:r>
            <a:endParaRPr lang="sl-SI" sz="1400" b="1" noProof="1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07572" y="4219405"/>
            <a:ext cx="2004060" cy="813212"/>
          </a:xfrm>
          <a:prstGeom prst="rect">
            <a:avLst/>
          </a:prstGeom>
          <a:noFill/>
          <a:ln w="57150"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noProof="1" smtClean="0">
                <a:solidFill>
                  <a:srgbClr val="71685A"/>
                </a:solidFill>
                <a:latin typeface="Cambria" panose="02040503050406030204" pitchFamily="18" charset="0"/>
              </a:rPr>
              <a:t>Facebook</a:t>
            </a:r>
            <a:endParaRPr lang="sl-SI" sz="1400" b="1" noProof="1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07572" y="5249662"/>
            <a:ext cx="2004060" cy="813212"/>
          </a:xfrm>
          <a:prstGeom prst="rect">
            <a:avLst/>
          </a:prstGeom>
          <a:noFill/>
          <a:ln w="57150"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noProof="1" smtClean="0">
                <a:solidFill>
                  <a:srgbClr val="71685A"/>
                </a:solidFill>
                <a:latin typeface="Cambria" panose="02040503050406030204" pitchFamily="18" charset="0"/>
              </a:rPr>
              <a:t>Mediji</a:t>
            </a:r>
            <a:endParaRPr lang="sl-SI" sz="1400" b="1" noProof="1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67027" y="3199209"/>
            <a:ext cx="2004060" cy="813212"/>
          </a:xfrm>
          <a:prstGeom prst="rect">
            <a:avLst/>
          </a:prstGeom>
          <a:noFill/>
          <a:ln w="57150"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noProof="1" smtClean="0">
                <a:solidFill>
                  <a:srgbClr val="71685A"/>
                </a:solidFill>
                <a:latin typeface="Cambria" panose="02040503050406030204" pitchFamily="18" charset="0"/>
              </a:rPr>
              <a:t>EKOnačrt: vprašalnik, EKOkotiček, EKOučbenik</a:t>
            </a:r>
            <a:endParaRPr lang="sl-SI" sz="1400" b="1" noProof="1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6053" y="4229466"/>
            <a:ext cx="2004060" cy="813212"/>
          </a:xfrm>
          <a:prstGeom prst="rect">
            <a:avLst/>
          </a:prstGeom>
          <a:noFill/>
          <a:ln w="57150"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noProof="1" smtClean="0">
                <a:solidFill>
                  <a:srgbClr val="71685A"/>
                </a:solidFill>
                <a:latin typeface="Cambria" panose="02040503050406030204" pitchFamily="18" charset="0"/>
              </a:rPr>
              <a:t>Dogodki</a:t>
            </a:r>
            <a:endParaRPr lang="sl-SI" sz="1400" b="1" noProof="1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6053" y="5259723"/>
            <a:ext cx="2004060" cy="813212"/>
          </a:xfrm>
          <a:prstGeom prst="rect">
            <a:avLst/>
          </a:prstGeom>
          <a:noFill/>
          <a:ln w="57150"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noProof="1" smtClean="0">
                <a:solidFill>
                  <a:srgbClr val="71685A"/>
                </a:solidFill>
                <a:latin typeface="Cambria" panose="02040503050406030204" pitchFamily="18" charset="0"/>
              </a:rPr>
              <a:t>Raziskava FOV</a:t>
            </a:r>
            <a:endParaRPr lang="sl-SI" sz="1400" b="1" noProof="1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0546" y="1787870"/>
            <a:ext cx="2004060" cy="1170474"/>
          </a:xfrm>
          <a:prstGeom prst="rect">
            <a:avLst/>
          </a:prstGeom>
          <a:noFill/>
          <a:ln w="57150">
            <a:solidFill>
              <a:srgbClr val="D854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noProof="1" smtClean="0">
                <a:solidFill>
                  <a:srgbClr val="D85421"/>
                </a:solidFill>
                <a:latin typeface="Cambria" panose="02040503050406030204" pitchFamily="18" charset="0"/>
              </a:rPr>
              <a:t>EKOtekmovanje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58001" y="1787870"/>
            <a:ext cx="4544605" cy="1170474"/>
          </a:xfrm>
          <a:prstGeom prst="rect">
            <a:avLst/>
          </a:prstGeom>
          <a:noFill/>
          <a:ln w="57150"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noProof="1" smtClean="0">
                <a:solidFill>
                  <a:srgbClr val="71685A"/>
                </a:solidFill>
                <a:latin typeface="Cambria" panose="02040503050406030204" pitchFamily="18" charset="0"/>
              </a:rPr>
              <a:t>Druge aktivnosti</a:t>
            </a:r>
            <a:endParaRPr lang="sl-SI" b="1" noProof="1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0546" y="3199209"/>
            <a:ext cx="2004060" cy="2873726"/>
          </a:xfrm>
          <a:prstGeom prst="rect">
            <a:avLst/>
          </a:prstGeom>
          <a:noFill/>
          <a:ln w="57150">
            <a:solidFill>
              <a:srgbClr val="D854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noProof="1" smtClean="0">
                <a:solidFill>
                  <a:srgbClr val="71685A"/>
                </a:solidFill>
                <a:latin typeface="Cambria" panose="02040503050406030204" pitchFamily="18" charset="0"/>
              </a:rPr>
              <a:t>EKObum </a:t>
            </a:r>
          </a:p>
          <a:p>
            <a:pPr algn="ctr"/>
            <a:r>
              <a:rPr lang="sl-SI" sz="1400" b="1" noProof="1" smtClean="0">
                <a:solidFill>
                  <a:srgbClr val="71685A"/>
                </a:solidFill>
                <a:latin typeface="Cambria" panose="02040503050406030204" pitchFamily="18" charset="0"/>
              </a:rPr>
              <a:t>predstavitev</a:t>
            </a:r>
          </a:p>
          <a:p>
            <a:pPr algn="ctr"/>
            <a:r>
              <a:rPr lang="sl-SI" sz="1400" b="1" noProof="1" smtClean="0">
                <a:solidFill>
                  <a:srgbClr val="71685A"/>
                </a:solidFill>
                <a:latin typeface="Cambria" panose="02040503050406030204" pitchFamily="18" charset="0"/>
              </a:rPr>
              <a:t>Pozor(ni) za okolje</a:t>
            </a:r>
          </a:p>
          <a:p>
            <a:pPr algn="ctr"/>
            <a:r>
              <a:rPr lang="sl-SI" sz="1400" b="1" noProof="1" smtClean="0">
                <a:solidFill>
                  <a:srgbClr val="71685A"/>
                </a:solidFill>
                <a:latin typeface="Cambria" panose="02040503050406030204" pitchFamily="18" charset="0"/>
              </a:rPr>
              <a:t>(video)</a:t>
            </a:r>
            <a:endParaRPr lang="sl-SI" sz="1400" b="1" noProof="1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6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Predstavitev poteka aktivnosti v okviru </a:t>
            </a:r>
            <a:r>
              <a:rPr lang="sl-SI" sz="2800" dirty="0" err="1" smtClean="0"/>
              <a:t>EKOnačrta</a:t>
            </a:r>
            <a:r>
              <a:rPr lang="sl-SI" sz="2800" dirty="0" smtClean="0"/>
              <a:t> – izpolnjenega vprašalnika</a:t>
            </a:r>
            <a:endParaRPr lang="sl-SI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8546" y="3189148"/>
            <a:ext cx="2004060" cy="692112"/>
          </a:xfrm>
          <a:prstGeom prst="rect">
            <a:avLst/>
          </a:prstGeom>
          <a:noFill/>
          <a:ln w="57150"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smtClean="0">
                <a:solidFill>
                  <a:srgbClr val="71685A"/>
                </a:solidFill>
                <a:latin typeface="Cambria" panose="02040503050406030204" pitchFamily="18" charset="0"/>
              </a:rPr>
              <a:t>Spletna stran in mesečni e-</a:t>
            </a:r>
            <a:r>
              <a:rPr lang="sl-SI" sz="1400" b="1" dirty="0" err="1" smtClean="0">
                <a:solidFill>
                  <a:srgbClr val="71685A"/>
                </a:solidFill>
                <a:latin typeface="Cambria" panose="02040503050406030204" pitchFamily="18" charset="0"/>
              </a:rPr>
              <a:t>obvestilnik</a:t>
            </a:r>
            <a:endParaRPr lang="en-GB" sz="1400" b="1" dirty="0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89520" y="4057828"/>
            <a:ext cx="2004060" cy="692112"/>
          </a:xfrm>
          <a:prstGeom prst="rect">
            <a:avLst/>
          </a:prstGeom>
          <a:noFill/>
          <a:ln w="57150"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err="1" smtClean="0">
                <a:solidFill>
                  <a:srgbClr val="71685A"/>
                </a:solidFill>
                <a:latin typeface="Cambria" panose="02040503050406030204" pitchFamily="18" charset="0"/>
              </a:rPr>
              <a:t>Facebook</a:t>
            </a:r>
            <a:endParaRPr lang="en-GB" sz="1400" b="1" dirty="0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8546" y="4942819"/>
            <a:ext cx="2004060" cy="692112"/>
          </a:xfrm>
          <a:prstGeom prst="rect">
            <a:avLst/>
          </a:prstGeom>
          <a:noFill/>
          <a:ln w="57150"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smtClean="0">
                <a:solidFill>
                  <a:srgbClr val="71685A"/>
                </a:solidFill>
                <a:latin typeface="Cambria" panose="02040503050406030204" pitchFamily="18" charset="0"/>
              </a:rPr>
              <a:t>Mediji</a:t>
            </a:r>
            <a:endParaRPr lang="en-GB" sz="1400" b="1" dirty="0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67027" y="3199209"/>
            <a:ext cx="2004060" cy="692112"/>
          </a:xfrm>
          <a:prstGeom prst="rect">
            <a:avLst/>
          </a:prstGeom>
          <a:solidFill>
            <a:srgbClr val="D85421">
              <a:alpha val="20000"/>
            </a:srgbClr>
          </a:solidFill>
          <a:ln w="57150"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err="1">
                <a:solidFill>
                  <a:srgbClr val="71685A"/>
                </a:solidFill>
                <a:latin typeface="Cambria" panose="02040503050406030204" pitchFamily="18" charset="0"/>
              </a:rPr>
              <a:t>EKOnačrt</a:t>
            </a:r>
            <a:r>
              <a:rPr lang="sl-SI" sz="1400" b="1" dirty="0">
                <a:solidFill>
                  <a:srgbClr val="71685A"/>
                </a:solidFill>
                <a:latin typeface="Cambria" panose="02040503050406030204" pitchFamily="18" charset="0"/>
              </a:rPr>
              <a:t>: vprašalnik, </a:t>
            </a:r>
            <a:r>
              <a:rPr lang="sl-SI" sz="1400" b="1" dirty="0" err="1">
                <a:solidFill>
                  <a:srgbClr val="71685A"/>
                </a:solidFill>
                <a:latin typeface="Cambria" panose="02040503050406030204" pitchFamily="18" charset="0"/>
              </a:rPr>
              <a:t>EKOkotiček</a:t>
            </a:r>
            <a:r>
              <a:rPr lang="sl-SI" sz="1400" b="1" dirty="0">
                <a:solidFill>
                  <a:srgbClr val="71685A"/>
                </a:solidFill>
                <a:latin typeface="Cambria" panose="02040503050406030204" pitchFamily="18" charset="0"/>
              </a:rPr>
              <a:t>, </a:t>
            </a:r>
            <a:r>
              <a:rPr lang="sl-SI" sz="1400" b="1" dirty="0" err="1">
                <a:solidFill>
                  <a:srgbClr val="71685A"/>
                </a:solidFill>
                <a:latin typeface="Cambria" panose="02040503050406030204" pitchFamily="18" charset="0"/>
              </a:rPr>
              <a:t>EKOučbenik</a:t>
            </a:r>
            <a:endParaRPr lang="sl-SI" sz="1400" b="1" dirty="0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58001" y="4067889"/>
            <a:ext cx="2004060" cy="692112"/>
          </a:xfrm>
          <a:prstGeom prst="rect">
            <a:avLst/>
          </a:prstGeom>
          <a:noFill/>
          <a:ln w="57150"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smtClean="0">
                <a:solidFill>
                  <a:srgbClr val="71685A"/>
                </a:solidFill>
                <a:latin typeface="Cambria" panose="02040503050406030204" pitchFamily="18" charset="0"/>
              </a:rPr>
              <a:t>Dogodki</a:t>
            </a:r>
            <a:endParaRPr lang="en-GB" sz="1400" b="1" dirty="0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67027" y="4952880"/>
            <a:ext cx="2004060" cy="692112"/>
          </a:xfrm>
          <a:prstGeom prst="rect">
            <a:avLst/>
          </a:prstGeom>
          <a:noFill/>
          <a:ln w="57150"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smtClean="0">
                <a:solidFill>
                  <a:srgbClr val="71685A"/>
                </a:solidFill>
                <a:latin typeface="Cambria" panose="02040503050406030204" pitchFamily="18" charset="0"/>
              </a:rPr>
              <a:t>Raziskava FOV</a:t>
            </a:r>
            <a:endParaRPr lang="en-GB" sz="1400" b="1" dirty="0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0546" y="1787870"/>
            <a:ext cx="2004060" cy="1170474"/>
          </a:xfrm>
          <a:prstGeom prst="rect">
            <a:avLst/>
          </a:prstGeom>
          <a:noFill/>
          <a:ln w="57150">
            <a:solidFill>
              <a:srgbClr val="D854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err="1" smtClean="0">
                <a:solidFill>
                  <a:srgbClr val="D85421"/>
                </a:solidFill>
                <a:latin typeface="Cambria" panose="02040503050406030204" pitchFamily="18" charset="0"/>
              </a:rPr>
              <a:t>EKOtekmovanje</a:t>
            </a:r>
            <a:endParaRPr lang="sl-SI" b="1" dirty="0" smtClean="0">
              <a:solidFill>
                <a:srgbClr val="D85421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58001" y="1787870"/>
            <a:ext cx="4544605" cy="1170474"/>
          </a:xfrm>
          <a:prstGeom prst="rect">
            <a:avLst/>
          </a:prstGeom>
          <a:noFill/>
          <a:ln w="57150"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71685A"/>
                </a:solidFill>
                <a:latin typeface="Cambria" panose="02040503050406030204" pitchFamily="18" charset="0"/>
              </a:rPr>
              <a:t>Druge aktivnosti</a:t>
            </a:r>
            <a:endParaRPr lang="en-GB" b="1" dirty="0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0546" y="3199209"/>
            <a:ext cx="2004060" cy="2445783"/>
          </a:xfrm>
          <a:prstGeom prst="rect">
            <a:avLst/>
          </a:prstGeom>
          <a:noFill/>
          <a:ln w="57150">
            <a:solidFill>
              <a:srgbClr val="D854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err="1" smtClean="0">
                <a:solidFill>
                  <a:srgbClr val="71685A"/>
                </a:solidFill>
                <a:latin typeface="Cambria" panose="02040503050406030204" pitchFamily="18" charset="0"/>
              </a:rPr>
              <a:t>EKObum</a:t>
            </a:r>
            <a:endParaRPr lang="sl-SI" sz="1400" b="1" dirty="0" smtClean="0">
              <a:solidFill>
                <a:srgbClr val="71685A"/>
              </a:solidFill>
              <a:latin typeface="Cambria" panose="02040503050406030204" pitchFamily="18" charset="0"/>
            </a:endParaRPr>
          </a:p>
          <a:p>
            <a:pPr algn="ctr"/>
            <a:r>
              <a:rPr lang="sl-SI" sz="1400" b="1" dirty="0">
                <a:solidFill>
                  <a:srgbClr val="71685A"/>
                </a:solidFill>
                <a:latin typeface="Cambria" panose="02040503050406030204" pitchFamily="18" charset="0"/>
              </a:rPr>
              <a:t>predstavitev</a:t>
            </a:r>
          </a:p>
          <a:p>
            <a:pPr algn="ctr"/>
            <a:r>
              <a:rPr lang="sl-SI" sz="1400" b="1" dirty="0">
                <a:solidFill>
                  <a:srgbClr val="71685A"/>
                </a:solidFill>
                <a:latin typeface="Cambria" panose="02040503050406030204" pitchFamily="18" charset="0"/>
              </a:rPr>
              <a:t>Pozor(ni) za </a:t>
            </a:r>
            <a:r>
              <a:rPr lang="sl-SI" sz="1400" b="1" dirty="0" smtClean="0">
                <a:solidFill>
                  <a:srgbClr val="71685A"/>
                </a:solidFill>
                <a:latin typeface="Cambria" panose="02040503050406030204" pitchFamily="18" charset="0"/>
              </a:rPr>
              <a:t>okolje</a:t>
            </a:r>
          </a:p>
          <a:p>
            <a:pPr algn="ctr"/>
            <a:r>
              <a:rPr lang="sl-SI" sz="1400" b="1" dirty="0" smtClean="0">
                <a:solidFill>
                  <a:srgbClr val="71685A"/>
                </a:solidFill>
                <a:latin typeface="Cambria" panose="02040503050406030204" pitchFamily="18" charset="0"/>
              </a:rPr>
              <a:t>(video)</a:t>
            </a:r>
            <a:endParaRPr lang="en-GB" sz="1400" b="1" dirty="0">
              <a:solidFill>
                <a:srgbClr val="71685A"/>
              </a:solidFill>
              <a:latin typeface="Cambria" panose="02040503050406030204" pitchFamily="18" charset="0"/>
            </a:endParaRPr>
          </a:p>
          <a:p>
            <a:pPr algn="ctr"/>
            <a:endParaRPr lang="en-GB" sz="1400" b="1" dirty="0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2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2800" dirty="0" smtClean="0"/>
              <a:t>Osrednja </a:t>
            </a:r>
            <a:r>
              <a:rPr lang="sl-SI" sz="2800" dirty="0" err="1" smtClean="0"/>
              <a:t>netekmovalna</a:t>
            </a:r>
            <a:r>
              <a:rPr lang="sl-SI" sz="2800" dirty="0" smtClean="0"/>
              <a:t> aktivnost kampanje je načrtovanje in izvedba aktivnosti za zmanjševanje </a:t>
            </a:r>
            <a:r>
              <a:rPr lang="sl-SI" sz="2800" dirty="0" err="1" smtClean="0"/>
              <a:t>ogljičnega</a:t>
            </a:r>
            <a:r>
              <a:rPr lang="sl-SI" sz="2800" dirty="0" smtClean="0"/>
              <a:t> odtisa ter priprava poglavja za </a:t>
            </a:r>
            <a:r>
              <a:rPr lang="sl-SI" sz="2800" dirty="0" err="1" smtClean="0"/>
              <a:t>EKOučbenik</a:t>
            </a:r>
            <a:endParaRPr lang="sl-SI" sz="2800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467071"/>
              </p:ext>
            </p:extLst>
          </p:nvPr>
        </p:nvGraphicFramePr>
        <p:xfrm>
          <a:off x="177801" y="1435100"/>
          <a:ext cx="8801100" cy="481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4879818" y="4988459"/>
            <a:ext cx="3558012" cy="552262"/>
          </a:xfrm>
          <a:prstGeom prst="rect">
            <a:avLst/>
          </a:prstGeom>
          <a:solidFill>
            <a:srgbClr val="E0BE4A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latin typeface="Cambria" panose="02040503050406030204" pitchFamily="18" charset="0"/>
              </a:rPr>
              <a:t>SE NE OCENJUJE</a:t>
            </a:r>
            <a:endParaRPr lang="sl-SI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56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822237"/>
              </p:ext>
            </p:extLst>
          </p:nvPr>
        </p:nvGraphicFramePr>
        <p:xfrm>
          <a:off x="537882" y="1520982"/>
          <a:ext cx="8068236" cy="4671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881" y="552824"/>
            <a:ext cx="6967441" cy="1047376"/>
          </a:xfrm>
        </p:spPr>
        <p:txBody>
          <a:bodyPr>
            <a:normAutofit fontScale="90000"/>
          </a:bodyPr>
          <a:lstStyle/>
          <a:p>
            <a:r>
              <a:rPr lang="sl-SI" sz="2800" dirty="0"/>
              <a:t>Šole se predstavijo s pripravo poglavja za </a:t>
            </a:r>
            <a:r>
              <a:rPr lang="sl-SI" sz="2800" dirty="0" err="1" smtClean="0"/>
              <a:t>EKOučbenik</a:t>
            </a:r>
            <a:r>
              <a:rPr lang="sl-SI" sz="2800" dirty="0" smtClean="0"/>
              <a:t> Pozor(!)ni za </a:t>
            </a:r>
            <a:r>
              <a:rPr lang="sl-SI" sz="2800" dirty="0"/>
              <a:t>okolje, je trajen dokaz prizadevanj nacionalnega </a:t>
            </a:r>
            <a:r>
              <a:rPr lang="sl-SI" sz="2800" dirty="0" smtClean="0"/>
              <a:t>gibanja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27753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2955" y="290945"/>
            <a:ext cx="7274257" cy="1360055"/>
          </a:xfrm>
        </p:spPr>
        <p:txBody>
          <a:bodyPr>
            <a:noAutofit/>
          </a:bodyPr>
          <a:lstStyle/>
          <a:p>
            <a:r>
              <a:rPr lang="sl-SI" sz="2800" dirty="0" smtClean="0"/>
              <a:t>Mesečni e-</a:t>
            </a:r>
            <a:r>
              <a:rPr lang="sl-SI" sz="2800" dirty="0" err="1" smtClean="0"/>
              <a:t>obvestilnik</a:t>
            </a:r>
            <a:r>
              <a:rPr lang="sl-SI" sz="2800" dirty="0" smtClean="0"/>
              <a:t> opominja na ključna področja zmanjševanja </a:t>
            </a:r>
            <a:r>
              <a:rPr lang="sl-SI" sz="2800" dirty="0" err="1" smtClean="0"/>
              <a:t>ogljičnega</a:t>
            </a:r>
            <a:r>
              <a:rPr lang="sl-SI" sz="2800" dirty="0" smtClean="0"/>
              <a:t> odtisa</a:t>
            </a:r>
            <a:endParaRPr lang="sl-SI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62591914"/>
              </p:ext>
            </p:extLst>
          </p:nvPr>
        </p:nvGraphicFramePr>
        <p:xfrm>
          <a:off x="272955" y="1529876"/>
          <a:ext cx="7657475" cy="4481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940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5897269"/>
              </p:ext>
            </p:extLst>
          </p:nvPr>
        </p:nvGraphicFramePr>
        <p:xfrm>
          <a:off x="272955" y="1501253"/>
          <a:ext cx="8516204" cy="518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72955" y="290945"/>
            <a:ext cx="7574508" cy="1360055"/>
          </a:xfrm>
        </p:spPr>
        <p:txBody>
          <a:bodyPr>
            <a:noAutofit/>
          </a:bodyPr>
          <a:lstStyle/>
          <a:p>
            <a:r>
              <a:rPr lang="sl-SI" sz="2800" dirty="0" smtClean="0"/>
              <a:t>Tematski koledar je vodilo za raznolike aktivnosti za zmanjševanje </a:t>
            </a:r>
            <a:r>
              <a:rPr lang="sl-SI" sz="2800" dirty="0" err="1" smtClean="0"/>
              <a:t>ogljičnega</a:t>
            </a:r>
            <a:r>
              <a:rPr lang="sl-SI" sz="2800" dirty="0" smtClean="0"/>
              <a:t> odtisa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70683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2800" dirty="0" smtClean="0"/>
              <a:t>Aktivnosti v okviru </a:t>
            </a:r>
            <a:r>
              <a:rPr lang="sl-SI" sz="2800" dirty="0" err="1" smtClean="0"/>
              <a:t>EKOnačrta</a:t>
            </a:r>
            <a:r>
              <a:rPr lang="sl-SI" sz="2800" dirty="0" smtClean="0"/>
              <a:t> se ne ocenjujejo</a:t>
            </a:r>
            <a:endParaRPr lang="sl-SI" sz="28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65609123"/>
              </p:ext>
            </p:extLst>
          </p:nvPr>
        </p:nvGraphicFramePr>
        <p:xfrm>
          <a:off x="537881" y="1619339"/>
          <a:ext cx="7039869" cy="4500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195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/>
              <a:t>Predstavitev poteka aktivnosti v okviru </a:t>
            </a:r>
            <a:r>
              <a:rPr lang="sl-SI" sz="2800" dirty="0" err="1" smtClean="0"/>
              <a:t>EKOdneva</a:t>
            </a:r>
            <a:endParaRPr lang="sl-SI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8546" y="3189148"/>
            <a:ext cx="2004060" cy="692112"/>
          </a:xfrm>
          <a:prstGeom prst="rect">
            <a:avLst/>
          </a:prstGeom>
          <a:noFill/>
          <a:ln w="57150"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smtClean="0">
                <a:solidFill>
                  <a:srgbClr val="71685A"/>
                </a:solidFill>
                <a:latin typeface="Cambria" panose="02040503050406030204" pitchFamily="18" charset="0"/>
              </a:rPr>
              <a:t>Spletna stran in mesečni e-</a:t>
            </a:r>
            <a:r>
              <a:rPr lang="sl-SI" sz="1400" b="1" dirty="0" err="1" smtClean="0">
                <a:solidFill>
                  <a:srgbClr val="71685A"/>
                </a:solidFill>
                <a:latin typeface="Cambria" panose="02040503050406030204" pitchFamily="18" charset="0"/>
              </a:rPr>
              <a:t>obvestilnik</a:t>
            </a:r>
            <a:endParaRPr lang="en-GB" sz="1400" b="1" dirty="0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89520" y="4057828"/>
            <a:ext cx="2004060" cy="692112"/>
          </a:xfrm>
          <a:prstGeom prst="rect">
            <a:avLst/>
          </a:prstGeom>
          <a:noFill/>
          <a:ln w="57150"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err="1" smtClean="0">
                <a:solidFill>
                  <a:srgbClr val="71685A"/>
                </a:solidFill>
                <a:latin typeface="Cambria" panose="02040503050406030204" pitchFamily="18" charset="0"/>
              </a:rPr>
              <a:t>Facebook</a:t>
            </a:r>
            <a:endParaRPr lang="en-GB" sz="1400" b="1" dirty="0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8546" y="4942819"/>
            <a:ext cx="2004060" cy="692112"/>
          </a:xfrm>
          <a:prstGeom prst="rect">
            <a:avLst/>
          </a:prstGeom>
          <a:noFill/>
          <a:ln w="57150"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smtClean="0">
                <a:solidFill>
                  <a:srgbClr val="71685A"/>
                </a:solidFill>
                <a:latin typeface="Cambria" panose="02040503050406030204" pitchFamily="18" charset="0"/>
              </a:rPr>
              <a:t>Mediji</a:t>
            </a:r>
            <a:endParaRPr lang="en-GB" sz="1400" b="1" dirty="0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67027" y="3199209"/>
            <a:ext cx="2004060" cy="692112"/>
          </a:xfrm>
          <a:prstGeom prst="rect">
            <a:avLst/>
          </a:prstGeom>
          <a:noFill/>
          <a:ln w="57150"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err="1">
                <a:solidFill>
                  <a:srgbClr val="71685A"/>
                </a:solidFill>
                <a:latin typeface="Cambria" panose="02040503050406030204" pitchFamily="18" charset="0"/>
              </a:rPr>
              <a:t>EKOnačrt</a:t>
            </a:r>
            <a:r>
              <a:rPr lang="sl-SI" sz="1400" b="1" dirty="0">
                <a:solidFill>
                  <a:srgbClr val="71685A"/>
                </a:solidFill>
                <a:latin typeface="Cambria" panose="02040503050406030204" pitchFamily="18" charset="0"/>
              </a:rPr>
              <a:t>: vprašalnik, </a:t>
            </a:r>
            <a:r>
              <a:rPr lang="sl-SI" sz="1400" b="1" dirty="0" err="1">
                <a:solidFill>
                  <a:srgbClr val="71685A"/>
                </a:solidFill>
                <a:latin typeface="Cambria" panose="02040503050406030204" pitchFamily="18" charset="0"/>
              </a:rPr>
              <a:t>EKOkotiček</a:t>
            </a:r>
            <a:r>
              <a:rPr lang="sl-SI" sz="1400" b="1" dirty="0">
                <a:solidFill>
                  <a:srgbClr val="71685A"/>
                </a:solidFill>
                <a:latin typeface="Cambria" panose="02040503050406030204" pitchFamily="18" charset="0"/>
              </a:rPr>
              <a:t>, </a:t>
            </a:r>
            <a:r>
              <a:rPr lang="sl-SI" sz="1400" b="1" dirty="0" err="1">
                <a:solidFill>
                  <a:srgbClr val="71685A"/>
                </a:solidFill>
                <a:latin typeface="Cambria" panose="02040503050406030204" pitchFamily="18" charset="0"/>
              </a:rPr>
              <a:t>EKOučbenik</a:t>
            </a:r>
            <a:endParaRPr lang="sl-SI" sz="1400" b="1" dirty="0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58001" y="4067889"/>
            <a:ext cx="2004060" cy="692112"/>
          </a:xfrm>
          <a:prstGeom prst="rect">
            <a:avLst/>
          </a:prstGeom>
          <a:noFill/>
          <a:ln w="57150"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smtClean="0">
                <a:solidFill>
                  <a:srgbClr val="71685A"/>
                </a:solidFill>
                <a:latin typeface="Cambria" panose="02040503050406030204" pitchFamily="18" charset="0"/>
              </a:rPr>
              <a:t>Dogodki</a:t>
            </a:r>
            <a:endParaRPr lang="en-GB" sz="1400" b="1" dirty="0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67027" y="4952880"/>
            <a:ext cx="2004060" cy="692112"/>
          </a:xfrm>
          <a:prstGeom prst="rect">
            <a:avLst/>
          </a:prstGeom>
          <a:noFill/>
          <a:ln w="57150"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smtClean="0">
                <a:solidFill>
                  <a:srgbClr val="71685A"/>
                </a:solidFill>
                <a:latin typeface="Cambria" panose="02040503050406030204" pitchFamily="18" charset="0"/>
              </a:rPr>
              <a:t>Raziskava FOV</a:t>
            </a:r>
            <a:endParaRPr lang="en-GB" sz="1400" b="1" dirty="0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0546" y="1787870"/>
            <a:ext cx="2004060" cy="1170474"/>
          </a:xfrm>
          <a:prstGeom prst="rect">
            <a:avLst/>
          </a:prstGeom>
          <a:noFill/>
          <a:ln w="57150">
            <a:solidFill>
              <a:srgbClr val="D854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err="1" smtClean="0">
                <a:solidFill>
                  <a:srgbClr val="D85421"/>
                </a:solidFill>
                <a:latin typeface="Cambria" panose="02040503050406030204" pitchFamily="18" charset="0"/>
              </a:rPr>
              <a:t>EKOtekmovanje</a:t>
            </a:r>
            <a:endParaRPr lang="sl-SI" b="1" dirty="0" smtClean="0">
              <a:solidFill>
                <a:srgbClr val="D85421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58001" y="1787870"/>
            <a:ext cx="4544605" cy="1170474"/>
          </a:xfrm>
          <a:prstGeom prst="rect">
            <a:avLst/>
          </a:prstGeom>
          <a:noFill/>
          <a:ln w="57150"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71685A"/>
                </a:solidFill>
                <a:latin typeface="Cambria" panose="02040503050406030204" pitchFamily="18" charset="0"/>
              </a:rPr>
              <a:t>Druge aktivnosti</a:t>
            </a:r>
            <a:endParaRPr lang="en-GB" b="1" dirty="0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0546" y="3199209"/>
            <a:ext cx="2004060" cy="2445783"/>
          </a:xfrm>
          <a:prstGeom prst="rect">
            <a:avLst/>
          </a:prstGeom>
          <a:solidFill>
            <a:srgbClr val="D85421">
              <a:alpha val="20000"/>
            </a:srgbClr>
          </a:solidFill>
          <a:ln w="57150">
            <a:solidFill>
              <a:srgbClr val="D854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err="1" smtClean="0">
                <a:solidFill>
                  <a:srgbClr val="71685A"/>
                </a:solidFill>
                <a:latin typeface="Cambria" panose="02040503050406030204" pitchFamily="18" charset="0"/>
              </a:rPr>
              <a:t>EKObum</a:t>
            </a:r>
            <a:endParaRPr lang="sl-SI" sz="1400" b="1" dirty="0" smtClean="0">
              <a:solidFill>
                <a:srgbClr val="71685A"/>
              </a:solidFill>
              <a:latin typeface="Cambria" panose="02040503050406030204" pitchFamily="18" charset="0"/>
            </a:endParaRPr>
          </a:p>
          <a:p>
            <a:pPr algn="ctr"/>
            <a:r>
              <a:rPr lang="sl-SI" sz="1400" b="1" dirty="0" smtClean="0">
                <a:solidFill>
                  <a:srgbClr val="71685A"/>
                </a:solidFill>
                <a:latin typeface="Cambria" panose="02040503050406030204" pitchFamily="18" charset="0"/>
              </a:rPr>
              <a:t>Predstavitev</a:t>
            </a:r>
          </a:p>
          <a:p>
            <a:pPr algn="ctr"/>
            <a:r>
              <a:rPr lang="sl-SI" sz="1400" b="1" dirty="0" smtClean="0">
                <a:solidFill>
                  <a:srgbClr val="71685A"/>
                </a:solidFill>
                <a:latin typeface="Cambria" panose="02040503050406030204" pitchFamily="18" charset="0"/>
              </a:rPr>
              <a:t>Pozor(!)ni za okolje</a:t>
            </a:r>
          </a:p>
          <a:p>
            <a:pPr algn="ctr"/>
            <a:r>
              <a:rPr lang="sl-SI" sz="1400" b="1" dirty="0" smtClean="0">
                <a:solidFill>
                  <a:srgbClr val="71685A"/>
                </a:solidFill>
                <a:latin typeface="Cambria" panose="02040503050406030204" pitchFamily="18" charset="0"/>
              </a:rPr>
              <a:t>(video)</a:t>
            </a:r>
            <a:endParaRPr lang="en-GB" sz="1400" b="1" dirty="0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38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ZAČETEK KAMPANJE 2015/2016</a:t>
            </a:r>
            <a:br>
              <a:rPr lang="sl-SI" dirty="0" smtClean="0"/>
            </a:br>
            <a:r>
              <a:rPr lang="sl-SI" sz="3200" i="1" dirty="0" smtClean="0"/>
              <a:t/>
            </a:r>
            <a:br>
              <a:rPr lang="sl-SI" sz="3200" i="1" dirty="0" smtClean="0"/>
            </a:br>
            <a:r>
              <a:rPr lang="sl-SI" sz="3200" i="1" dirty="0"/>
              <a:t/>
            </a:r>
            <a:br>
              <a:rPr lang="sl-SI" sz="3200" i="1" dirty="0"/>
            </a:br>
            <a:r>
              <a:rPr lang="sl-SI" i="1" dirty="0" smtClean="0"/>
              <a:t>ZAPISNIK</a:t>
            </a:r>
            <a:br>
              <a:rPr lang="sl-SI" i="1" dirty="0" smtClean="0"/>
            </a:br>
            <a:r>
              <a:rPr lang="sl-SI" sz="1600" i="1" dirty="0" smtClean="0"/>
              <a:t>S srečanja MENTORJEV </a:t>
            </a:r>
            <a:r>
              <a:rPr lang="sl-SI" sz="1600" i="1" dirty="0"/>
              <a:t>IN PARTNERJEV</a:t>
            </a:r>
            <a:endParaRPr lang="sl-SI" sz="1600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dirty="0" smtClean="0"/>
              <a:t>Oktober </a:t>
            </a:r>
            <a:r>
              <a:rPr lang="sl-SI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86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2800" dirty="0" smtClean="0"/>
              <a:t>Na </a:t>
            </a:r>
            <a:r>
              <a:rPr lang="sl-SI" sz="2800" dirty="0" err="1" smtClean="0"/>
              <a:t>EKObum</a:t>
            </a:r>
            <a:r>
              <a:rPr lang="sl-SI" sz="2800" dirty="0" smtClean="0"/>
              <a:t> predstavitvi dijaki s kampanjo seznanijo devetošolce</a:t>
            </a:r>
            <a:endParaRPr lang="sl-SI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22647467"/>
              </p:ext>
            </p:extLst>
          </p:nvPr>
        </p:nvGraphicFramePr>
        <p:xfrm>
          <a:off x="767166" y="1689315"/>
          <a:ext cx="6852833" cy="4197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33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654294"/>
              </p:ext>
            </p:extLst>
          </p:nvPr>
        </p:nvGraphicFramePr>
        <p:xfrm>
          <a:off x="165101" y="1473200"/>
          <a:ext cx="8763000" cy="4570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2800" dirty="0" smtClean="0"/>
              <a:t>Na </a:t>
            </a:r>
            <a:r>
              <a:rPr lang="sl-SI" sz="2800" dirty="0" err="1" smtClean="0"/>
              <a:t>EKObum</a:t>
            </a:r>
            <a:r>
              <a:rPr lang="sl-SI" sz="2800" dirty="0" smtClean="0"/>
              <a:t> predstavitvi v času informativnih dni šolski ambasadorji kampanje odgovoren odnos do okolja predstavijo devetošolcem</a:t>
            </a:r>
            <a:endParaRPr lang="sl-SI" sz="2800" dirty="0"/>
          </a:p>
        </p:txBody>
      </p:sp>
      <p:sp>
        <p:nvSpPr>
          <p:cNvPr id="2" name="Rectangle 1"/>
          <p:cNvSpPr/>
          <p:nvPr/>
        </p:nvSpPr>
        <p:spPr>
          <a:xfrm>
            <a:off x="4879818" y="4988459"/>
            <a:ext cx="3558012" cy="552262"/>
          </a:xfrm>
          <a:prstGeom prst="rect">
            <a:avLst/>
          </a:prstGeom>
          <a:solidFill>
            <a:srgbClr val="557221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latin typeface="Cambria" panose="02040503050406030204" pitchFamily="18" charset="0"/>
              </a:rPr>
              <a:t>SE OCENJUJE</a:t>
            </a:r>
            <a:endParaRPr lang="sl-SI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70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882" y="222738"/>
            <a:ext cx="7164180" cy="1377462"/>
          </a:xfrm>
        </p:spPr>
        <p:txBody>
          <a:bodyPr>
            <a:noAutofit/>
          </a:bodyPr>
          <a:lstStyle/>
          <a:p>
            <a:r>
              <a:rPr lang="sl-SI" sz="2800" dirty="0"/>
              <a:t/>
            </a:r>
            <a:br>
              <a:rPr lang="sl-SI" sz="2800" dirty="0"/>
            </a:br>
            <a:r>
              <a:rPr lang="sl-SI" sz="2800" dirty="0" smtClean="0"/>
              <a:t>Priprava enominutnega </a:t>
            </a:r>
            <a:r>
              <a:rPr lang="sl-SI" sz="2800" dirty="0"/>
              <a:t>filma z izseki </a:t>
            </a:r>
            <a:r>
              <a:rPr lang="sl-SI" sz="2800" dirty="0" err="1"/>
              <a:t>EKObum</a:t>
            </a:r>
            <a:r>
              <a:rPr lang="sl-SI" sz="2800" dirty="0"/>
              <a:t> predstavitve in </a:t>
            </a:r>
            <a:r>
              <a:rPr lang="sl-SI" sz="2800" dirty="0" smtClean="0"/>
              <a:t>drugimi posnetki </a:t>
            </a:r>
            <a:r>
              <a:rPr lang="sl-SI" sz="2800" dirty="0"/>
              <a:t>okoljskih aktivnosti šole je osrednja tekmovalna aktivnost kampanje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7133028"/>
              </p:ext>
            </p:extLst>
          </p:nvPr>
        </p:nvGraphicFramePr>
        <p:xfrm>
          <a:off x="395783" y="1934308"/>
          <a:ext cx="8150339" cy="4250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225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882" y="413124"/>
            <a:ext cx="6761140" cy="1047376"/>
          </a:xfrm>
        </p:spPr>
        <p:txBody>
          <a:bodyPr>
            <a:noAutofit/>
          </a:bodyPr>
          <a:lstStyle/>
          <a:p>
            <a:r>
              <a:rPr lang="sl-SI" sz="2800" dirty="0"/>
              <a:t>Film o dogajanju na </a:t>
            </a:r>
            <a:r>
              <a:rPr lang="sl-SI" sz="2800" dirty="0" err="1" smtClean="0"/>
              <a:t>EKObum</a:t>
            </a:r>
            <a:r>
              <a:rPr lang="sl-SI" sz="2800" dirty="0" smtClean="0"/>
              <a:t> predstavitvi </a:t>
            </a:r>
            <a:r>
              <a:rPr lang="sl-SI" sz="2800" dirty="0"/>
              <a:t>je edini ocenjevani del kampanje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28243260"/>
              </p:ext>
            </p:extLst>
          </p:nvPr>
        </p:nvGraphicFramePr>
        <p:xfrm>
          <a:off x="1067876" y="1600200"/>
          <a:ext cx="709047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496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5925" y="1600199"/>
            <a:ext cx="3831454" cy="5110959"/>
          </a:xfrm>
        </p:spPr>
        <p:txBody>
          <a:bodyPr>
            <a:normAutofit/>
          </a:bodyPr>
          <a:lstStyle/>
          <a:p>
            <a:endParaRPr lang="sl-SI" sz="1600" dirty="0" smtClean="0">
              <a:latin typeface="Cambria" panose="02040503050406030204" pitchFamily="18" charset="0"/>
            </a:endParaRPr>
          </a:p>
          <a:p>
            <a:endParaRPr lang="sl-SI" sz="1600" dirty="0">
              <a:latin typeface="Cambria" panose="02040503050406030204" pitchFamily="18" charset="0"/>
            </a:endParaRPr>
          </a:p>
          <a:p>
            <a:endParaRPr lang="sl-SI" sz="1600" dirty="0" smtClean="0">
              <a:latin typeface="Cambria" panose="02040503050406030204" pitchFamily="18" charset="0"/>
            </a:endParaRPr>
          </a:p>
          <a:p>
            <a:r>
              <a:rPr lang="sl-SI" sz="1600" dirty="0" smtClean="0">
                <a:latin typeface="Cambria" panose="02040503050406030204" pitchFamily="18" charset="0"/>
              </a:rPr>
              <a:t>Glede na zbrane </a:t>
            </a:r>
            <a:r>
              <a:rPr lang="sl-SI" sz="1600" dirty="0">
                <a:latin typeface="Cambria" panose="02040503050406030204" pitchFamily="18" charset="0"/>
              </a:rPr>
              <a:t>točke </a:t>
            </a:r>
            <a:r>
              <a:rPr lang="sl-SI" sz="1600" dirty="0" smtClean="0">
                <a:latin typeface="Cambria" panose="02040503050406030204" pitchFamily="18" charset="0"/>
              </a:rPr>
              <a:t>za film v okviru EKObum predstavitve se </a:t>
            </a:r>
            <a:r>
              <a:rPr lang="sl-SI" sz="1600" b="1" dirty="0">
                <a:latin typeface="Cambria" panose="02040503050406030204" pitchFamily="18" charset="0"/>
              </a:rPr>
              <a:t>zasnujejo tri kategorije </a:t>
            </a:r>
            <a:r>
              <a:rPr lang="sl-SI" sz="1600" b="1" dirty="0" smtClean="0">
                <a:latin typeface="Cambria" panose="02040503050406030204" pitchFamily="18" charset="0"/>
              </a:rPr>
              <a:t>uspešnosti.</a:t>
            </a:r>
          </a:p>
          <a:p>
            <a:endParaRPr lang="sl-SI" sz="1600" b="1" dirty="0">
              <a:latin typeface="Cambria" panose="02040503050406030204" pitchFamily="18" charset="0"/>
            </a:endParaRPr>
          </a:p>
          <a:p>
            <a:endParaRPr lang="sl-SI" sz="1600" b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GB" sz="1400" dirty="0"/>
          </a:p>
          <a:p>
            <a:r>
              <a:rPr lang="sl-SI" sz="1600" b="1" dirty="0" smtClean="0">
                <a:latin typeface="Cambria" panose="02040503050406030204" pitchFamily="18" charset="0"/>
              </a:rPr>
              <a:t>Razglasitev zmagovalne šole med finalisti bo potekala na zaključnem dogodku.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5927" y="552824"/>
            <a:ext cx="7170342" cy="1047376"/>
          </a:xfrm>
        </p:spPr>
        <p:txBody>
          <a:bodyPr>
            <a:noAutofit/>
          </a:bodyPr>
          <a:lstStyle/>
          <a:p>
            <a:r>
              <a:rPr lang="sl-SI" sz="2800" dirty="0" smtClean="0">
                <a:latin typeface="Cambria" panose="02040503050406030204" pitchFamily="18" charset="0"/>
              </a:rPr>
              <a:t>Preplet </a:t>
            </a:r>
            <a:r>
              <a:rPr lang="sl-SI" sz="2800" dirty="0">
                <a:latin typeface="Cambria" panose="02040503050406030204" pitchFamily="18" charset="0"/>
              </a:rPr>
              <a:t>raznolikih </a:t>
            </a:r>
            <a:r>
              <a:rPr lang="sl-SI" sz="2800" dirty="0" smtClean="0">
                <a:latin typeface="Cambria" panose="02040503050406030204" pitchFamily="18" charset="0"/>
              </a:rPr>
              <a:t>aktivnostih kampanje in razvrstitev šol v kategorije </a:t>
            </a:r>
            <a:r>
              <a:rPr lang="sl-SI" sz="2800" dirty="0">
                <a:latin typeface="Cambria" panose="02040503050406030204" pitchFamily="18" charset="0"/>
              </a:rPr>
              <a:t>uspešnosti</a:t>
            </a:r>
            <a:endParaRPr lang="en-GB" sz="2800" dirty="0">
              <a:latin typeface="Cambria" panose="020405030504060302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15760319"/>
              </p:ext>
            </p:extLst>
          </p:nvPr>
        </p:nvGraphicFramePr>
        <p:xfrm>
          <a:off x="4157380" y="1600200"/>
          <a:ext cx="4453412" cy="2166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4157379" y="5547573"/>
            <a:ext cx="4282584" cy="539328"/>
          </a:xfrm>
          <a:prstGeom prst="rect">
            <a:avLst/>
          </a:prstGeom>
          <a:solidFill>
            <a:srgbClr val="009199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 smtClean="0">
                <a:latin typeface="Cambria" panose="02040503050406030204" pitchFamily="18" charset="0"/>
              </a:rPr>
              <a:t>Razglasitev zmagovalne šole in podelitev </a:t>
            </a:r>
            <a:r>
              <a:rPr lang="sl-SI" sz="1600" b="1" dirty="0" err="1" smtClean="0">
                <a:latin typeface="Cambria" panose="02040503050406030204" pitchFamily="18" charset="0"/>
              </a:rPr>
              <a:t>EKOpriznanj</a:t>
            </a:r>
            <a:endParaRPr lang="en-GB" sz="1600" b="1" dirty="0">
              <a:latin typeface="Cambria" panose="020405030504060302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914921" y="5133507"/>
            <a:ext cx="767500" cy="311159"/>
          </a:xfrm>
          <a:prstGeom prst="downArrow">
            <a:avLst/>
          </a:prstGeom>
          <a:solidFill>
            <a:srgbClr val="71685A"/>
          </a:solidFill>
          <a:ln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57380" y="4443943"/>
            <a:ext cx="4282583" cy="539328"/>
          </a:xfrm>
          <a:prstGeom prst="rect">
            <a:avLst/>
          </a:prstGeom>
          <a:solidFill>
            <a:srgbClr val="E0BE4A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 smtClean="0">
                <a:latin typeface="Cambria" panose="02040503050406030204" pitchFamily="18" charset="0"/>
              </a:rPr>
              <a:t>Uvrstitev v kategorije in</a:t>
            </a:r>
          </a:p>
          <a:p>
            <a:pPr algn="ctr"/>
            <a:r>
              <a:rPr lang="sl-SI" sz="1600" b="1" dirty="0" smtClean="0">
                <a:latin typeface="Cambria" panose="02040503050406030204" pitchFamily="18" charset="0"/>
              </a:rPr>
              <a:t> izbor TOP 3 najboljših šol</a:t>
            </a:r>
            <a:endParaRPr lang="en-GB" sz="1600" b="1" dirty="0">
              <a:latin typeface="Cambria" panose="02040503050406030204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914921" y="4022965"/>
            <a:ext cx="767500" cy="311159"/>
          </a:xfrm>
          <a:prstGeom prst="downArrow">
            <a:avLst/>
          </a:prstGeom>
          <a:solidFill>
            <a:srgbClr val="71685A"/>
          </a:solidFill>
          <a:ln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882" y="552824"/>
            <a:ext cx="7118512" cy="1047376"/>
          </a:xfrm>
        </p:spPr>
        <p:txBody>
          <a:bodyPr>
            <a:normAutofit/>
          </a:bodyPr>
          <a:lstStyle/>
          <a:p>
            <a:r>
              <a:rPr lang="sl-SI" sz="2800" dirty="0" smtClean="0"/>
              <a:t>Vloga raziskave o odnosu dijakov do okolja (FOV)</a:t>
            </a:r>
            <a:endParaRPr lang="sl-SI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8546" y="3189148"/>
            <a:ext cx="2004060" cy="692112"/>
          </a:xfrm>
          <a:prstGeom prst="rect">
            <a:avLst/>
          </a:prstGeom>
          <a:noFill/>
          <a:ln w="57150"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smtClean="0">
                <a:solidFill>
                  <a:srgbClr val="71685A"/>
                </a:solidFill>
                <a:latin typeface="Cambria" panose="02040503050406030204" pitchFamily="18" charset="0"/>
              </a:rPr>
              <a:t>Spletna stran in mesečni e-</a:t>
            </a:r>
            <a:r>
              <a:rPr lang="sl-SI" sz="1400" b="1" dirty="0" err="1" smtClean="0">
                <a:solidFill>
                  <a:srgbClr val="71685A"/>
                </a:solidFill>
                <a:latin typeface="Cambria" panose="02040503050406030204" pitchFamily="18" charset="0"/>
              </a:rPr>
              <a:t>obvestilnik</a:t>
            </a:r>
            <a:endParaRPr lang="en-GB" sz="1400" b="1" dirty="0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89520" y="4057828"/>
            <a:ext cx="2004060" cy="692112"/>
          </a:xfrm>
          <a:prstGeom prst="rect">
            <a:avLst/>
          </a:prstGeom>
          <a:noFill/>
          <a:ln w="57150"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err="1" smtClean="0">
                <a:solidFill>
                  <a:srgbClr val="71685A"/>
                </a:solidFill>
                <a:latin typeface="Cambria" panose="02040503050406030204" pitchFamily="18" charset="0"/>
              </a:rPr>
              <a:t>Facebook</a:t>
            </a:r>
            <a:endParaRPr lang="en-GB" sz="1400" b="1" dirty="0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8546" y="4942819"/>
            <a:ext cx="2004060" cy="692112"/>
          </a:xfrm>
          <a:prstGeom prst="rect">
            <a:avLst/>
          </a:prstGeom>
          <a:noFill/>
          <a:ln w="57150"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smtClean="0">
                <a:solidFill>
                  <a:srgbClr val="71685A"/>
                </a:solidFill>
                <a:latin typeface="Cambria" panose="02040503050406030204" pitchFamily="18" charset="0"/>
              </a:rPr>
              <a:t>Mediji</a:t>
            </a:r>
            <a:endParaRPr lang="en-GB" sz="1400" b="1" dirty="0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67027" y="3199209"/>
            <a:ext cx="2004060" cy="692112"/>
          </a:xfrm>
          <a:prstGeom prst="rect">
            <a:avLst/>
          </a:prstGeom>
          <a:noFill/>
          <a:ln w="57150"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err="1">
                <a:solidFill>
                  <a:srgbClr val="71685A"/>
                </a:solidFill>
                <a:latin typeface="Cambria" panose="02040503050406030204" pitchFamily="18" charset="0"/>
              </a:rPr>
              <a:t>EKOnačrt</a:t>
            </a:r>
            <a:r>
              <a:rPr lang="sl-SI" sz="1400" b="1" dirty="0">
                <a:solidFill>
                  <a:srgbClr val="71685A"/>
                </a:solidFill>
                <a:latin typeface="Cambria" panose="02040503050406030204" pitchFamily="18" charset="0"/>
              </a:rPr>
              <a:t>: vprašalnik, </a:t>
            </a:r>
            <a:r>
              <a:rPr lang="sl-SI" sz="1400" b="1" dirty="0" err="1">
                <a:solidFill>
                  <a:srgbClr val="71685A"/>
                </a:solidFill>
                <a:latin typeface="Cambria" panose="02040503050406030204" pitchFamily="18" charset="0"/>
              </a:rPr>
              <a:t>EKOkotiček</a:t>
            </a:r>
            <a:r>
              <a:rPr lang="sl-SI" sz="1400" b="1" dirty="0">
                <a:solidFill>
                  <a:srgbClr val="71685A"/>
                </a:solidFill>
                <a:latin typeface="Cambria" panose="02040503050406030204" pitchFamily="18" charset="0"/>
              </a:rPr>
              <a:t>, </a:t>
            </a:r>
            <a:r>
              <a:rPr lang="sl-SI" sz="1400" b="1" dirty="0" err="1">
                <a:solidFill>
                  <a:srgbClr val="71685A"/>
                </a:solidFill>
                <a:latin typeface="Cambria" panose="02040503050406030204" pitchFamily="18" charset="0"/>
              </a:rPr>
              <a:t>EKOučbenik</a:t>
            </a:r>
            <a:endParaRPr lang="sl-SI" sz="1400" b="1" dirty="0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58001" y="4067889"/>
            <a:ext cx="2004060" cy="692112"/>
          </a:xfrm>
          <a:prstGeom prst="rect">
            <a:avLst/>
          </a:prstGeom>
          <a:noFill/>
          <a:ln w="57150"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smtClean="0">
                <a:solidFill>
                  <a:srgbClr val="71685A"/>
                </a:solidFill>
                <a:latin typeface="Cambria" panose="02040503050406030204" pitchFamily="18" charset="0"/>
              </a:rPr>
              <a:t>Dogodki</a:t>
            </a:r>
            <a:endParaRPr lang="en-GB" sz="1400" b="1" dirty="0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67027" y="4952880"/>
            <a:ext cx="2004060" cy="692112"/>
          </a:xfrm>
          <a:prstGeom prst="rect">
            <a:avLst/>
          </a:prstGeom>
          <a:solidFill>
            <a:srgbClr val="D85421">
              <a:alpha val="20000"/>
            </a:srgbClr>
          </a:solidFill>
          <a:ln w="57150"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smtClean="0">
                <a:solidFill>
                  <a:srgbClr val="71685A"/>
                </a:solidFill>
                <a:latin typeface="Cambria" panose="02040503050406030204" pitchFamily="18" charset="0"/>
              </a:rPr>
              <a:t>Raziskava FOV</a:t>
            </a:r>
            <a:endParaRPr lang="en-GB" sz="1400" b="1" dirty="0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0546" y="1787870"/>
            <a:ext cx="2004060" cy="1170474"/>
          </a:xfrm>
          <a:prstGeom prst="rect">
            <a:avLst/>
          </a:prstGeom>
          <a:noFill/>
          <a:ln w="57150">
            <a:solidFill>
              <a:srgbClr val="D854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err="1" smtClean="0">
                <a:solidFill>
                  <a:srgbClr val="D85421"/>
                </a:solidFill>
                <a:latin typeface="Cambria" panose="02040503050406030204" pitchFamily="18" charset="0"/>
              </a:rPr>
              <a:t>EKOtekmovanje</a:t>
            </a:r>
            <a:endParaRPr lang="sl-SI" b="1" dirty="0" smtClean="0">
              <a:solidFill>
                <a:srgbClr val="D85421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58001" y="1787870"/>
            <a:ext cx="4544605" cy="1170474"/>
          </a:xfrm>
          <a:prstGeom prst="rect">
            <a:avLst/>
          </a:prstGeom>
          <a:noFill/>
          <a:ln w="57150"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71685A"/>
                </a:solidFill>
                <a:latin typeface="Cambria" panose="02040503050406030204" pitchFamily="18" charset="0"/>
              </a:rPr>
              <a:t>Druge aktivnosti</a:t>
            </a:r>
            <a:endParaRPr lang="en-GB" b="1" dirty="0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0546" y="3199209"/>
            <a:ext cx="2004060" cy="2445783"/>
          </a:xfrm>
          <a:prstGeom prst="rect">
            <a:avLst/>
          </a:prstGeom>
          <a:noFill/>
          <a:ln w="57150">
            <a:solidFill>
              <a:srgbClr val="D854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err="1" smtClean="0">
                <a:solidFill>
                  <a:srgbClr val="71685A"/>
                </a:solidFill>
                <a:latin typeface="Cambria" panose="02040503050406030204" pitchFamily="18" charset="0"/>
              </a:rPr>
              <a:t>EKObum</a:t>
            </a:r>
            <a:r>
              <a:rPr lang="sl-SI" sz="1400" b="1" dirty="0" smtClean="0">
                <a:solidFill>
                  <a:srgbClr val="71685A"/>
                </a:solidFill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sl-SI" sz="1400" b="1" dirty="0" smtClean="0">
                <a:solidFill>
                  <a:srgbClr val="71685A"/>
                </a:solidFill>
                <a:latin typeface="Cambria" panose="02040503050406030204" pitchFamily="18" charset="0"/>
              </a:rPr>
              <a:t>predstavitev Pozor(!)ni za okolje</a:t>
            </a:r>
          </a:p>
          <a:p>
            <a:pPr algn="ctr"/>
            <a:r>
              <a:rPr lang="sl-SI" sz="1400" b="1" dirty="0" smtClean="0">
                <a:solidFill>
                  <a:srgbClr val="71685A"/>
                </a:solidFill>
                <a:latin typeface="Cambria" panose="02040503050406030204" pitchFamily="18" charset="0"/>
              </a:rPr>
              <a:t>(video)</a:t>
            </a:r>
            <a:endParaRPr lang="en-GB" sz="1400" b="1" dirty="0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83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Raziskava razkriva okoljsko osveščenost dijakov </a:t>
            </a:r>
            <a:endParaRPr lang="en-GB" sz="28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73294273"/>
              </p:ext>
            </p:extLst>
          </p:nvPr>
        </p:nvGraphicFramePr>
        <p:xfrm>
          <a:off x="300251" y="1526583"/>
          <a:ext cx="7956645" cy="4510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443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Odgovorno ravnanje je v domeni vsakega izmed nas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4" y="1824404"/>
            <a:ext cx="789622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737" y="5904691"/>
            <a:ext cx="600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latin typeface="Cambria" panose="02040503050406030204" pitchFamily="18" charset="0"/>
              </a:rPr>
              <a:t>Celotna </a:t>
            </a:r>
            <a:r>
              <a:rPr lang="sl-SI" dirty="0" err="1" smtClean="0">
                <a:latin typeface="Cambria" panose="02040503050406030204" pitchFamily="18" charset="0"/>
              </a:rPr>
              <a:t>infografika</a:t>
            </a:r>
            <a:r>
              <a:rPr lang="sl-SI" dirty="0" smtClean="0">
                <a:latin typeface="Cambria" panose="02040503050406030204" pitchFamily="18" charset="0"/>
              </a:rPr>
              <a:t> in poročilo za leto 2014/2015 je dostopno na </a:t>
            </a:r>
            <a:r>
              <a:rPr lang="sl-SI" dirty="0" smtClean="0">
                <a:latin typeface="Cambria" panose="02040503050406030204" pitchFamily="18" charset="0"/>
                <a:hlinkClick r:id="rId4"/>
              </a:rPr>
              <a:t>spletni strani kampanje</a:t>
            </a:r>
            <a:r>
              <a:rPr lang="sl-SI" dirty="0" smtClean="0">
                <a:latin typeface="Cambria" panose="02040503050406030204" pitchFamily="18" charset="0"/>
              </a:rPr>
              <a:t>.</a:t>
            </a:r>
            <a:endParaRPr lang="en-GB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46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Vloga dogodkov v kampanji 2015/2016</a:t>
            </a:r>
            <a:endParaRPr lang="sl-SI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8546" y="3189148"/>
            <a:ext cx="2004060" cy="692112"/>
          </a:xfrm>
          <a:prstGeom prst="rect">
            <a:avLst/>
          </a:prstGeom>
          <a:noFill/>
          <a:ln w="57150"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smtClean="0">
                <a:solidFill>
                  <a:srgbClr val="71685A"/>
                </a:solidFill>
                <a:latin typeface="Cambria" panose="02040503050406030204" pitchFamily="18" charset="0"/>
              </a:rPr>
              <a:t>Spletna stran in mesečni e-</a:t>
            </a:r>
            <a:r>
              <a:rPr lang="sl-SI" sz="1400" b="1" dirty="0" err="1" smtClean="0">
                <a:solidFill>
                  <a:srgbClr val="71685A"/>
                </a:solidFill>
                <a:latin typeface="Cambria" panose="02040503050406030204" pitchFamily="18" charset="0"/>
              </a:rPr>
              <a:t>obvestilnik</a:t>
            </a:r>
            <a:endParaRPr lang="en-GB" sz="1400" b="1" dirty="0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89520" y="4057828"/>
            <a:ext cx="2004060" cy="692112"/>
          </a:xfrm>
          <a:prstGeom prst="rect">
            <a:avLst/>
          </a:prstGeom>
          <a:noFill/>
          <a:ln w="57150"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err="1" smtClean="0">
                <a:solidFill>
                  <a:srgbClr val="71685A"/>
                </a:solidFill>
                <a:latin typeface="Cambria" panose="02040503050406030204" pitchFamily="18" charset="0"/>
              </a:rPr>
              <a:t>Facebook</a:t>
            </a:r>
            <a:endParaRPr lang="en-GB" sz="1400" b="1" dirty="0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8546" y="4942819"/>
            <a:ext cx="2004060" cy="692112"/>
          </a:xfrm>
          <a:prstGeom prst="rect">
            <a:avLst/>
          </a:prstGeom>
          <a:noFill/>
          <a:ln w="57150"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smtClean="0">
                <a:solidFill>
                  <a:srgbClr val="71685A"/>
                </a:solidFill>
                <a:latin typeface="Cambria" panose="02040503050406030204" pitchFamily="18" charset="0"/>
              </a:rPr>
              <a:t>Mediji</a:t>
            </a:r>
            <a:endParaRPr lang="en-GB" sz="1400" b="1" dirty="0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67027" y="3199209"/>
            <a:ext cx="2004060" cy="692112"/>
          </a:xfrm>
          <a:prstGeom prst="rect">
            <a:avLst/>
          </a:prstGeom>
          <a:noFill/>
          <a:ln w="57150"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err="1">
                <a:solidFill>
                  <a:srgbClr val="71685A"/>
                </a:solidFill>
                <a:latin typeface="Cambria" panose="02040503050406030204" pitchFamily="18" charset="0"/>
              </a:rPr>
              <a:t>EKOnačrt</a:t>
            </a:r>
            <a:r>
              <a:rPr lang="sl-SI" sz="1400" b="1" dirty="0">
                <a:solidFill>
                  <a:srgbClr val="71685A"/>
                </a:solidFill>
                <a:latin typeface="Cambria" panose="02040503050406030204" pitchFamily="18" charset="0"/>
              </a:rPr>
              <a:t>: vprašalnik, </a:t>
            </a:r>
            <a:r>
              <a:rPr lang="sl-SI" sz="1400" b="1" dirty="0" err="1">
                <a:solidFill>
                  <a:srgbClr val="71685A"/>
                </a:solidFill>
                <a:latin typeface="Cambria" panose="02040503050406030204" pitchFamily="18" charset="0"/>
              </a:rPr>
              <a:t>EKOkotiček</a:t>
            </a:r>
            <a:r>
              <a:rPr lang="sl-SI" sz="1400" b="1" dirty="0">
                <a:solidFill>
                  <a:srgbClr val="71685A"/>
                </a:solidFill>
                <a:latin typeface="Cambria" panose="02040503050406030204" pitchFamily="18" charset="0"/>
              </a:rPr>
              <a:t>, </a:t>
            </a:r>
            <a:r>
              <a:rPr lang="sl-SI" sz="1400" b="1" dirty="0" err="1">
                <a:solidFill>
                  <a:srgbClr val="71685A"/>
                </a:solidFill>
                <a:latin typeface="Cambria" panose="02040503050406030204" pitchFamily="18" charset="0"/>
              </a:rPr>
              <a:t>EKOučbenik</a:t>
            </a:r>
            <a:endParaRPr lang="sl-SI" sz="1400" b="1" dirty="0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58001" y="4067889"/>
            <a:ext cx="2004060" cy="692112"/>
          </a:xfrm>
          <a:prstGeom prst="rect">
            <a:avLst/>
          </a:prstGeom>
          <a:solidFill>
            <a:srgbClr val="D85421">
              <a:alpha val="20000"/>
            </a:srgbClr>
          </a:solidFill>
          <a:ln w="57150"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smtClean="0">
                <a:solidFill>
                  <a:srgbClr val="71685A"/>
                </a:solidFill>
                <a:latin typeface="Cambria" panose="02040503050406030204" pitchFamily="18" charset="0"/>
              </a:rPr>
              <a:t>Dogodki</a:t>
            </a:r>
            <a:endParaRPr lang="en-GB" sz="1400" b="1" dirty="0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67027" y="4952880"/>
            <a:ext cx="2004060" cy="692112"/>
          </a:xfrm>
          <a:prstGeom prst="rect">
            <a:avLst/>
          </a:prstGeom>
          <a:noFill/>
          <a:ln w="57150"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smtClean="0">
                <a:solidFill>
                  <a:srgbClr val="71685A"/>
                </a:solidFill>
                <a:latin typeface="Cambria" panose="02040503050406030204" pitchFamily="18" charset="0"/>
              </a:rPr>
              <a:t>Raziskava</a:t>
            </a:r>
            <a:endParaRPr lang="en-GB" sz="1400" b="1" dirty="0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0546" y="1787870"/>
            <a:ext cx="2004060" cy="1170474"/>
          </a:xfrm>
          <a:prstGeom prst="rect">
            <a:avLst/>
          </a:prstGeom>
          <a:noFill/>
          <a:ln w="57150">
            <a:solidFill>
              <a:srgbClr val="D854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err="1" smtClean="0">
                <a:solidFill>
                  <a:srgbClr val="D85421"/>
                </a:solidFill>
                <a:latin typeface="Cambria" panose="02040503050406030204" pitchFamily="18" charset="0"/>
              </a:rPr>
              <a:t>EKOtekmovanje</a:t>
            </a:r>
            <a:endParaRPr lang="sl-SI" b="1" dirty="0" smtClean="0">
              <a:solidFill>
                <a:srgbClr val="D85421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58001" y="1787870"/>
            <a:ext cx="4544605" cy="1170474"/>
          </a:xfrm>
          <a:prstGeom prst="rect">
            <a:avLst/>
          </a:prstGeom>
          <a:noFill/>
          <a:ln w="57150"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71685A"/>
                </a:solidFill>
                <a:latin typeface="Cambria" panose="02040503050406030204" pitchFamily="18" charset="0"/>
              </a:rPr>
              <a:t>Druge aktivnosti</a:t>
            </a:r>
            <a:endParaRPr lang="en-GB" b="1" dirty="0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0546" y="3199209"/>
            <a:ext cx="2004060" cy="2445783"/>
          </a:xfrm>
          <a:prstGeom prst="rect">
            <a:avLst/>
          </a:prstGeom>
          <a:noFill/>
          <a:ln w="57150">
            <a:solidFill>
              <a:srgbClr val="D854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err="1" smtClean="0">
                <a:solidFill>
                  <a:srgbClr val="71685A"/>
                </a:solidFill>
                <a:latin typeface="Cambria" panose="02040503050406030204" pitchFamily="18" charset="0"/>
              </a:rPr>
              <a:t>EKObum</a:t>
            </a:r>
            <a:r>
              <a:rPr lang="sl-SI" sz="1400" b="1" dirty="0" smtClean="0">
                <a:solidFill>
                  <a:srgbClr val="71685A"/>
                </a:solidFill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sl-SI" sz="1400" b="1" dirty="0" smtClean="0">
                <a:solidFill>
                  <a:srgbClr val="71685A"/>
                </a:solidFill>
                <a:latin typeface="Cambria" panose="02040503050406030204" pitchFamily="18" charset="0"/>
              </a:rPr>
              <a:t>predstavitev Pozor(!)ni za okolje</a:t>
            </a:r>
          </a:p>
          <a:p>
            <a:pPr algn="ctr"/>
            <a:r>
              <a:rPr lang="sl-SI" sz="1400" b="1" dirty="0" smtClean="0">
                <a:solidFill>
                  <a:srgbClr val="71685A"/>
                </a:solidFill>
                <a:latin typeface="Cambria" panose="02040503050406030204" pitchFamily="18" charset="0"/>
              </a:rPr>
              <a:t>(video)</a:t>
            </a:r>
            <a:endParaRPr lang="en-GB" sz="1400" b="1" dirty="0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30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5093" y="552824"/>
            <a:ext cx="6755642" cy="1047376"/>
          </a:xfrm>
        </p:spPr>
        <p:txBody>
          <a:bodyPr>
            <a:noAutofit/>
          </a:bodyPr>
          <a:lstStyle/>
          <a:p>
            <a:r>
              <a:rPr lang="sl-SI" sz="2800" dirty="0" smtClean="0"/>
              <a:t>Partnerji so s predavanji med </a:t>
            </a:r>
            <a:r>
              <a:rPr lang="sl-SI" sz="2800" dirty="0"/>
              <a:t>šolskim </a:t>
            </a:r>
            <a:r>
              <a:rPr lang="sl-SI" sz="2800" dirty="0" smtClean="0"/>
              <a:t>letom aktiven člen kampanje </a:t>
            </a:r>
            <a:endParaRPr lang="en-GB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46753051"/>
              </p:ext>
            </p:extLst>
          </p:nvPr>
        </p:nvGraphicFramePr>
        <p:xfrm>
          <a:off x="655093" y="1600199"/>
          <a:ext cx="7342495" cy="4309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17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09551" y="1673225"/>
            <a:ext cx="4452656" cy="4483315"/>
          </a:xfrm>
        </p:spPr>
        <p:txBody>
          <a:bodyPr>
            <a:normAutofit lnSpcReduction="10000"/>
          </a:bodyPr>
          <a:lstStyle/>
          <a:p>
            <a:pPr fontAlgn="ctr"/>
            <a:r>
              <a:rPr lang="sl-SI" sz="1200" dirty="0" smtClean="0"/>
              <a:t>Dejan Peterlin, Mestna občina Kranj</a:t>
            </a:r>
          </a:p>
          <a:p>
            <a:pPr fontAlgn="ctr"/>
            <a:r>
              <a:rPr lang="sl-SI" sz="1200" dirty="0" smtClean="0"/>
              <a:t>Janja </a:t>
            </a:r>
            <a:r>
              <a:rPr lang="sl-SI" sz="1200" dirty="0" err="1" smtClean="0"/>
              <a:t>Hadalin</a:t>
            </a:r>
            <a:r>
              <a:rPr lang="sl-SI" sz="1200" dirty="0" smtClean="0"/>
              <a:t>, ŠC Škofja Loka – Srednja šola za strojništvo</a:t>
            </a:r>
          </a:p>
          <a:p>
            <a:pPr fontAlgn="ctr"/>
            <a:r>
              <a:rPr lang="sl-SI" sz="1200" dirty="0" smtClean="0"/>
              <a:t>Vesna Potočnik, ŠC Škofja Loka – Srednja šola za strojništvo</a:t>
            </a:r>
          </a:p>
          <a:p>
            <a:pPr fontAlgn="ctr"/>
            <a:r>
              <a:rPr lang="sl-SI" sz="1200" dirty="0" smtClean="0"/>
              <a:t>Miha Ješe, Občina Škofja Loka</a:t>
            </a:r>
          </a:p>
          <a:p>
            <a:pPr fontAlgn="ctr"/>
            <a:r>
              <a:rPr lang="sl-SI" sz="1200" dirty="0" smtClean="0"/>
              <a:t>Tatjana Bernik, Občina Škofja Loka</a:t>
            </a:r>
          </a:p>
          <a:p>
            <a:pPr fontAlgn="ctr"/>
            <a:r>
              <a:rPr lang="sl-SI" sz="1200" dirty="0" smtClean="0"/>
              <a:t>Miha Rebolj, Občina Jesenice</a:t>
            </a:r>
          </a:p>
          <a:p>
            <a:pPr fontAlgn="ctr"/>
            <a:r>
              <a:rPr lang="sl-SI" sz="1200" dirty="0" smtClean="0"/>
              <a:t>Ines Dvoršak, Občina Jesenice</a:t>
            </a:r>
          </a:p>
          <a:p>
            <a:pPr fontAlgn="ctr"/>
            <a:r>
              <a:rPr lang="sl-SI" sz="1200" dirty="0" smtClean="0"/>
              <a:t>Ivan Grginič, Komunala Kranj</a:t>
            </a:r>
          </a:p>
          <a:p>
            <a:pPr fontAlgn="ctr"/>
            <a:r>
              <a:rPr lang="sl-SI" sz="1200" dirty="0" smtClean="0"/>
              <a:t>Vesna Arh, Gimnazija Franceta Prešerna Kranj</a:t>
            </a:r>
          </a:p>
          <a:p>
            <a:pPr fontAlgn="ctr"/>
            <a:r>
              <a:rPr lang="sl-SI" sz="1200" dirty="0" smtClean="0"/>
              <a:t>Renata Košir, </a:t>
            </a:r>
            <a:r>
              <a:rPr lang="sl-SI" sz="1200" dirty="0" err="1" smtClean="0"/>
              <a:t>Goodyear</a:t>
            </a:r>
            <a:r>
              <a:rPr lang="sl-SI" sz="1200" dirty="0" smtClean="0"/>
              <a:t> Dunlop Sava </a:t>
            </a:r>
            <a:r>
              <a:rPr lang="sl-SI" sz="1200" dirty="0" err="1" smtClean="0"/>
              <a:t>Tires</a:t>
            </a:r>
            <a:endParaRPr lang="sl-SI" sz="1200" dirty="0" smtClean="0"/>
          </a:p>
          <a:p>
            <a:pPr fontAlgn="ctr"/>
            <a:r>
              <a:rPr lang="sl-SI" sz="1200" dirty="0" smtClean="0"/>
              <a:t>Nina Oman, </a:t>
            </a:r>
            <a:r>
              <a:rPr lang="sl-SI" sz="1200" dirty="0" smtClean="0"/>
              <a:t>Nacionalni laboratorij za zdravje, okolje in hrano</a:t>
            </a:r>
          </a:p>
          <a:p>
            <a:pPr fontAlgn="ctr"/>
            <a:r>
              <a:rPr lang="sl-SI" sz="1200" dirty="0" smtClean="0"/>
              <a:t>Matic Holobar, ŠS Celje – Srednja šola za kemijo, elektrotehniko in računalništvo</a:t>
            </a:r>
          </a:p>
          <a:p>
            <a:pPr fontAlgn="ctr"/>
            <a:r>
              <a:rPr lang="sl-SI" sz="1200" dirty="0" smtClean="0"/>
              <a:t>Nataša Šetina, Srednja gostinska in turistična šola Radovljica</a:t>
            </a:r>
          </a:p>
          <a:p>
            <a:pPr fontAlgn="ctr"/>
            <a:r>
              <a:rPr lang="sl-SI" sz="1200" dirty="0" smtClean="0"/>
              <a:t>Karmen Gogala, Ekonomska gimnazija in srednja šola Radovljica</a:t>
            </a:r>
          </a:p>
          <a:p>
            <a:pPr fontAlgn="ctr"/>
            <a:r>
              <a:rPr lang="sl-SI" sz="1200" dirty="0" smtClean="0"/>
              <a:t>Irena Oblak, Gimnazija Jesenica</a:t>
            </a:r>
          </a:p>
          <a:p>
            <a:pPr fontAlgn="ctr"/>
            <a:r>
              <a:rPr lang="sl-SI" sz="1200" dirty="0" smtClean="0"/>
              <a:t>Andreja Hauptman, ŠC Nova Gorica – Biotehniška šola</a:t>
            </a:r>
          </a:p>
          <a:p>
            <a:pPr fontAlgn="ctr"/>
            <a:r>
              <a:rPr lang="sl-SI" sz="1200" dirty="0" smtClean="0"/>
              <a:t>Tjaša Kranjec, SLOPAK</a:t>
            </a:r>
          </a:p>
          <a:p>
            <a:pPr fontAlgn="ctr"/>
            <a:r>
              <a:rPr lang="sl-SI" sz="1200" dirty="0" smtClean="0"/>
              <a:t>Andreja Senčar, Prva gimnazija Maribor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Prisotni na </a:t>
            </a:r>
            <a:r>
              <a:rPr lang="sl-SI" dirty="0" smtClean="0"/>
              <a:t>začetnem srečanju</a:t>
            </a:r>
            <a:endParaRPr lang="en-GB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4595531" y="1600200"/>
            <a:ext cx="3986493" cy="4483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sl-SI" sz="1200" dirty="0" smtClean="0"/>
              <a:t>Irena </a:t>
            </a:r>
            <a:r>
              <a:rPr lang="sl-SI" sz="1200" dirty="0" err="1" smtClean="0"/>
              <a:t>Weissensteiner</a:t>
            </a:r>
            <a:r>
              <a:rPr lang="sl-SI" sz="1200" dirty="0" smtClean="0"/>
              <a:t>, Tehniški šolski center Maribor</a:t>
            </a:r>
          </a:p>
          <a:p>
            <a:pPr fontAlgn="ctr"/>
            <a:r>
              <a:rPr lang="sl-SI" sz="1200" dirty="0" smtClean="0"/>
              <a:t>Aleksander Medveš, Gimnazija in ekonomska srednja šola Trbovlje</a:t>
            </a:r>
          </a:p>
          <a:p>
            <a:pPr fontAlgn="ctr"/>
            <a:r>
              <a:rPr lang="sl-SI" sz="1200" dirty="0" smtClean="0"/>
              <a:t>Alenka Turičnik, Center RS za poklicno izobraževanje</a:t>
            </a:r>
          </a:p>
          <a:p>
            <a:pPr fontAlgn="ctr"/>
            <a:r>
              <a:rPr lang="sl-SI" sz="1200" dirty="0" smtClean="0"/>
              <a:t>Alenka Baggia, Fakulteta za organizacijske vede </a:t>
            </a:r>
          </a:p>
          <a:p>
            <a:pPr fontAlgn="ctr"/>
            <a:r>
              <a:rPr lang="sl-SI" sz="1200" dirty="0" smtClean="0"/>
              <a:t>Marjan Senegačnik, Fakulteta za organizacijske vede  </a:t>
            </a:r>
          </a:p>
          <a:p>
            <a:pPr fontAlgn="ctr"/>
            <a:r>
              <a:rPr lang="sl-SI" sz="1200" dirty="0" smtClean="0"/>
              <a:t>Katja Sreš, Ekologi brez meja</a:t>
            </a:r>
          </a:p>
          <a:p>
            <a:pPr fontAlgn="ctr"/>
            <a:r>
              <a:rPr lang="sl-SI" sz="1200" dirty="0" smtClean="0"/>
              <a:t>Branka Biček Bizant, ZEOS</a:t>
            </a:r>
          </a:p>
          <a:p>
            <a:pPr fontAlgn="ctr"/>
            <a:r>
              <a:rPr lang="sl-SI" sz="1200" dirty="0" smtClean="0"/>
              <a:t>Aleksandra Jenko, Srednja ekonomska šola Ljubljana</a:t>
            </a:r>
          </a:p>
          <a:p>
            <a:pPr fontAlgn="ctr"/>
            <a:r>
              <a:rPr lang="sl-SI" sz="1200" dirty="0" smtClean="0"/>
              <a:t>Manca Šetina Miklič, Občina Radovljica</a:t>
            </a:r>
          </a:p>
          <a:p>
            <a:pPr fontAlgn="ctr"/>
            <a:r>
              <a:rPr lang="sl-SI" sz="1200" dirty="0" smtClean="0"/>
              <a:t>Marija Vidmar, BIC Ljubljana – Živilska šola</a:t>
            </a:r>
          </a:p>
          <a:p>
            <a:pPr fontAlgn="ctr"/>
            <a:r>
              <a:rPr lang="sl-SI" sz="1200" dirty="0" smtClean="0"/>
              <a:t>Mirjam Gorenc, BIC Ljubljana – Živilska šola</a:t>
            </a:r>
          </a:p>
          <a:p>
            <a:pPr fontAlgn="ctr"/>
            <a:r>
              <a:rPr lang="sl-SI" sz="1200" dirty="0" smtClean="0"/>
              <a:t>Milena Horvat, BIC Ljubljana – Živilska šola</a:t>
            </a:r>
          </a:p>
          <a:p>
            <a:pPr fontAlgn="ctr"/>
            <a:r>
              <a:rPr lang="sl-SI" sz="1200" dirty="0" smtClean="0"/>
              <a:t>Mirja </a:t>
            </a:r>
            <a:r>
              <a:rPr lang="sl-SI" sz="1200" dirty="0" err="1" smtClean="0"/>
              <a:t>Mrovlje</a:t>
            </a:r>
            <a:r>
              <a:rPr lang="sl-SI" sz="1200" dirty="0" smtClean="0"/>
              <a:t>, Srednja šola tehniških strok Šiška</a:t>
            </a:r>
          </a:p>
          <a:p>
            <a:pPr fontAlgn="ctr"/>
            <a:r>
              <a:rPr lang="sl-SI" sz="1200" dirty="0" smtClean="0"/>
              <a:t>Karin Mezgec, Srednja šola tehniških strok Šiška</a:t>
            </a:r>
          </a:p>
          <a:p>
            <a:pPr fontAlgn="ctr"/>
            <a:r>
              <a:rPr lang="sl-SI" sz="1200" dirty="0" smtClean="0"/>
              <a:t>Mojca Orel, Gimnazija Moste </a:t>
            </a:r>
          </a:p>
          <a:p>
            <a:pPr fontAlgn="ctr"/>
            <a:r>
              <a:rPr lang="sl-SI" sz="1200" dirty="0" smtClean="0"/>
              <a:t>Nika </a:t>
            </a:r>
            <a:r>
              <a:rPr lang="sl-SI" sz="1200" dirty="0" err="1" smtClean="0"/>
              <a:t>Cebin</a:t>
            </a:r>
            <a:r>
              <a:rPr lang="sl-SI" sz="1200" dirty="0" smtClean="0"/>
              <a:t>, Gimnazija Ledina</a:t>
            </a:r>
          </a:p>
          <a:p>
            <a:pPr fontAlgn="ctr"/>
            <a:r>
              <a:rPr lang="sl-SI" sz="1200" dirty="0" smtClean="0"/>
              <a:t>Olga Berce, Gimnazija Ledina</a:t>
            </a:r>
          </a:p>
          <a:p>
            <a:pPr fontAlgn="ctr"/>
            <a:r>
              <a:rPr lang="sl-SI" sz="1200" dirty="0" smtClean="0"/>
              <a:t>Simona Dijak, </a:t>
            </a:r>
            <a:r>
              <a:rPr lang="sl-SI" sz="1200" dirty="0" err="1" smtClean="0"/>
              <a:t>Goodyear</a:t>
            </a:r>
            <a:r>
              <a:rPr lang="sl-SI" sz="1200" dirty="0" smtClean="0"/>
              <a:t> Dunlop Sava </a:t>
            </a:r>
            <a:r>
              <a:rPr lang="sl-SI" sz="1200" dirty="0" err="1" smtClean="0"/>
              <a:t>Tires</a:t>
            </a:r>
            <a:endParaRPr lang="sl-SI" sz="1200" dirty="0" smtClean="0"/>
          </a:p>
          <a:p>
            <a:pPr fontAlgn="ctr"/>
            <a:r>
              <a:rPr lang="sl-SI" sz="1200" dirty="0" smtClean="0"/>
              <a:t>Alenka Jakomin, Pristop</a:t>
            </a:r>
          </a:p>
          <a:p>
            <a:pPr fontAlgn="ctr"/>
            <a:r>
              <a:rPr lang="sl-SI" sz="1200" dirty="0" smtClean="0"/>
              <a:t>Milena Prša, Pristop 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1017297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2800" dirty="0" smtClean="0"/>
              <a:t>Izid in predstavitev </a:t>
            </a:r>
            <a:r>
              <a:rPr lang="sl-SI" sz="2800" dirty="0" err="1" smtClean="0"/>
              <a:t>EKOučbenika</a:t>
            </a:r>
            <a:r>
              <a:rPr lang="sl-SI" sz="2800" dirty="0" smtClean="0"/>
              <a:t> </a:t>
            </a:r>
            <a:r>
              <a:rPr lang="sl-SI" sz="2800" dirty="0"/>
              <a:t>na zaključnem dogodku </a:t>
            </a:r>
            <a:r>
              <a:rPr lang="sl-SI" sz="2800" dirty="0" smtClean="0"/>
              <a:t>je rezultat </a:t>
            </a:r>
            <a:r>
              <a:rPr lang="sl-SI" sz="2800" dirty="0"/>
              <a:t>gibanja dijakov za zmanjšanje </a:t>
            </a:r>
            <a:r>
              <a:rPr lang="sl-SI" sz="2800" dirty="0" err="1"/>
              <a:t>ogljičnega</a:t>
            </a:r>
            <a:r>
              <a:rPr lang="sl-SI" sz="2800" dirty="0"/>
              <a:t> odtisa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7760" y="2127564"/>
            <a:ext cx="2603670" cy="4015714"/>
          </a:xfrm>
        </p:spPr>
        <p:txBody>
          <a:bodyPr>
            <a:noAutofit/>
          </a:bodyPr>
          <a:lstStyle/>
          <a:p>
            <a:r>
              <a:rPr lang="sl-SI" sz="1400" dirty="0"/>
              <a:t>Zaključni dogodek </a:t>
            </a:r>
            <a:r>
              <a:rPr lang="sl-SI" sz="1400" dirty="0" smtClean="0"/>
              <a:t>je srečanje </a:t>
            </a:r>
            <a:r>
              <a:rPr lang="sl-SI" sz="1400" b="1" dirty="0" smtClean="0"/>
              <a:t>namenjeno </a:t>
            </a:r>
            <a:r>
              <a:rPr lang="sl-SI" sz="1400" b="1" dirty="0"/>
              <a:t>vsem dijakom, mentorjem in partnerjem. </a:t>
            </a:r>
            <a:endParaRPr lang="sl-SI" sz="1400" b="1" dirty="0" smtClean="0"/>
          </a:p>
          <a:p>
            <a:pPr marL="0" indent="0">
              <a:buNone/>
            </a:pPr>
            <a:endParaRPr lang="sl-SI" sz="1400" b="1" dirty="0" smtClean="0"/>
          </a:p>
          <a:p>
            <a:pPr marL="0" indent="0">
              <a:buNone/>
            </a:pPr>
            <a:endParaRPr lang="sl-SI" sz="1400" b="1" dirty="0"/>
          </a:p>
          <a:p>
            <a:pPr marL="0" indent="0">
              <a:buNone/>
            </a:pPr>
            <a:r>
              <a:rPr lang="sl-SI" sz="1400" b="1" dirty="0" smtClean="0"/>
              <a:t>Čas in lokacija srečanja:</a:t>
            </a:r>
          </a:p>
          <a:p>
            <a:r>
              <a:rPr lang="sl-SI" sz="1400" dirty="0"/>
              <a:t>Zaključni dogodek </a:t>
            </a:r>
            <a:r>
              <a:rPr lang="sl-SI" sz="1400" dirty="0" smtClean="0"/>
              <a:t>predvidoma </a:t>
            </a:r>
            <a:r>
              <a:rPr lang="sl-SI" sz="1400" dirty="0"/>
              <a:t>poteka </a:t>
            </a:r>
            <a:r>
              <a:rPr lang="sl-SI" sz="1400" dirty="0" smtClean="0"/>
              <a:t>12–19.5.2015 </a:t>
            </a:r>
            <a:r>
              <a:rPr lang="sl-SI" sz="1400" dirty="0"/>
              <a:t>in je </a:t>
            </a:r>
            <a:r>
              <a:rPr lang="sl-SI" sz="1400" b="1" dirty="0" smtClean="0"/>
              <a:t>simbolno posvečen </a:t>
            </a:r>
            <a:r>
              <a:rPr lang="sl-SI" sz="1400" b="1" dirty="0"/>
              <a:t>Dnevu podnebnih sprememb </a:t>
            </a:r>
            <a:r>
              <a:rPr lang="sl-SI" sz="1400" dirty="0"/>
              <a:t>(nedelja, 15. maj 2015</a:t>
            </a:r>
            <a:r>
              <a:rPr lang="sl-SI" sz="1400" dirty="0" smtClean="0"/>
              <a:t>).</a:t>
            </a:r>
            <a:endParaRPr lang="sl-SI" sz="1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75951579"/>
              </p:ext>
            </p:extLst>
          </p:nvPr>
        </p:nvGraphicFramePr>
        <p:xfrm>
          <a:off x="3150605" y="1883121"/>
          <a:ext cx="4938317" cy="3929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36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Komuniciranje prednosti kampanje v šolskem letu 2015/2016</a:t>
            </a:r>
            <a:endParaRPr lang="sl-SI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8546" y="3189148"/>
            <a:ext cx="2004060" cy="692112"/>
          </a:xfrm>
          <a:prstGeom prst="rect">
            <a:avLst/>
          </a:prstGeom>
          <a:solidFill>
            <a:srgbClr val="D95421">
              <a:alpha val="20000"/>
            </a:srgbClr>
          </a:solidFill>
          <a:ln w="57150"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smtClean="0">
                <a:solidFill>
                  <a:srgbClr val="71685A"/>
                </a:solidFill>
                <a:latin typeface="Cambria" panose="02040503050406030204" pitchFamily="18" charset="0"/>
              </a:rPr>
              <a:t>Spletna stran in mesečni e-</a:t>
            </a:r>
            <a:r>
              <a:rPr lang="sl-SI" sz="1400" b="1" dirty="0" err="1" smtClean="0">
                <a:solidFill>
                  <a:srgbClr val="71685A"/>
                </a:solidFill>
                <a:latin typeface="Cambria" panose="02040503050406030204" pitchFamily="18" charset="0"/>
              </a:rPr>
              <a:t>obvestilnik</a:t>
            </a:r>
            <a:endParaRPr lang="en-GB" sz="1400" b="1" dirty="0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89520" y="4057828"/>
            <a:ext cx="2004060" cy="692112"/>
          </a:xfrm>
          <a:prstGeom prst="rect">
            <a:avLst/>
          </a:prstGeom>
          <a:solidFill>
            <a:srgbClr val="D95421">
              <a:alpha val="20000"/>
            </a:srgbClr>
          </a:solidFill>
          <a:ln w="57150"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err="1" smtClean="0">
                <a:solidFill>
                  <a:srgbClr val="71685A"/>
                </a:solidFill>
                <a:latin typeface="Cambria" panose="02040503050406030204" pitchFamily="18" charset="0"/>
              </a:rPr>
              <a:t>Facebook</a:t>
            </a:r>
            <a:endParaRPr lang="en-GB" sz="1400" b="1" dirty="0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8546" y="4942819"/>
            <a:ext cx="2004060" cy="692112"/>
          </a:xfrm>
          <a:prstGeom prst="rect">
            <a:avLst/>
          </a:prstGeom>
          <a:solidFill>
            <a:srgbClr val="D95421">
              <a:alpha val="20000"/>
            </a:srgbClr>
          </a:solidFill>
          <a:ln w="57150"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smtClean="0">
                <a:solidFill>
                  <a:srgbClr val="71685A"/>
                </a:solidFill>
                <a:latin typeface="Cambria" panose="02040503050406030204" pitchFamily="18" charset="0"/>
              </a:rPr>
              <a:t>Mediji</a:t>
            </a:r>
            <a:endParaRPr lang="en-GB" sz="1400" b="1" dirty="0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67027" y="3199209"/>
            <a:ext cx="2004060" cy="692112"/>
          </a:xfrm>
          <a:prstGeom prst="rect">
            <a:avLst/>
          </a:prstGeom>
          <a:noFill/>
          <a:ln w="57150"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err="1">
                <a:solidFill>
                  <a:srgbClr val="71685A"/>
                </a:solidFill>
                <a:latin typeface="Cambria" panose="02040503050406030204" pitchFamily="18" charset="0"/>
              </a:rPr>
              <a:t>EKOnačrt</a:t>
            </a:r>
            <a:r>
              <a:rPr lang="sl-SI" sz="1400" b="1" dirty="0">
                <a:solidFill>
                  <a:srgbClr val="71685A"/>
                </a:solidFill>
                <a:latin typeface="Cambria" panose="02040503050406030204" pitchFamily="18" charset="0"/>
              </a:rPr>
              <a:t>: vprašalnik, </a:t>
            </a:r>
            <a:r>
              <a:rPr lang="sl-SI" sz="1400" b="1" dirty="0" err="1">
                <a:solidFill>
                  <a:srgbClr val="71685A"/>
                </a:solidFill>
                <a:latin typeface="Cambria" panose="02040503050406030204" pitchFamily="18" charset="0"/>
              </a:rPr>
              <a:t>EKOkotiček</a:t>
            </a:r>
            <a:r>
              <a:rPr lang="sl-SI" sz="1400" b="1" dirty="0">
                <a:solidFill>
                  <a:srgbClr val="71685A"/>
                </a:solidFill>
                <a:latin typeface="Cambria" panose="02040503050406030204" pitchFamily="18" charset="0"/>
              </a:rPr>
              <a:t>, </a:t>
            </a:r>
            <a:r>
              <a:rPr lang="sl-SI" sz="1400" b="1" dirty="0" err="1">
                <a:solidFill>
                  <a:srgbClr val="71685A"/>
                </a:solidFill>
                <a:latin typeface="Cambria" panose="02040503050406030204" pitchFamily="18" charset="0"/>
              </a:rPr>
              <a:t>EKOučbenik</a:t>
            </a:r>
            <a:endParaRPr lang="sl-SI" sz="1400" b="1" dirty="0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58001" y="4067889"/>
            <a:ext cx="2004060" cy="692112"/>
          </a:xfrm>
          <a:prstGeom prst="rect">
            <a:avLst/>
          </a:prstGeom>
          <a:noFill/>
          <a:ln w="57150"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smtClean="0">
                <a:solidFill>
                  <a:srgbClr val="71685A"/>
                </a:solidFill>
                <a:latin typeface="Cambria" panose="02040503050406030204" pitchFamily="18" charset="0"/>
              </a:rPr>
              <a:t>Dogodki</a:t>
            </a:r>
            <a:endParaRPr lang="en-GB" sz="1400" b="1" dirty="0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67027" y="4952880"/>
            <a:ext cx="2004060" cy="692112"/>
          </a:xfrm>
          <a:prstGeom prst="rect">
            <a:avLst/>
          </a:prstGeom>
          <a:noFill/>
          <a:ln w="57150"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smtClean="0">
                <a:solidFill>
                  <a:srgbClr val="71685A"/>
                </a:solidFill>
                <a:latin typeface="Cambria" panose="02040503050406030204" pitchFamily="18" charset="0"/>
              </a:rPr>
              <a:t>Raziskava FOV</a:t>
            </a:r>
            <a:endParaRPr lang="en-GB" sz="1400" b="1" dirty="0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0546" y="1787870"/>
            <a:ext cx="2004060" cy="1170474"/>
          </a:xfrm>
          <a:prstGeom prst="rect">
            <a:avLst/>
          </a:prstGeom>
          <a:noFill/>
          <a:ln w="57150">
            <a:solidFill>
              <a:srgbClr val="D854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err="1" smtClean="0">
                <a:solidFill>
                  <a:srgbClr val="D85421"/>
                </a:solidFill>
                <a:latin typeface="Cambria" panose="02040503050406030204" pitchFamily="18" charset="0"/>
              </a:rPr>
              <a:t>EKOtekmovanje</a:t>
            </a:r>
            <a:endParaRPr lang="sl-SI" b="1" dirty="0" smtClean="0">
              <a:solidFill>
                <a:srgbClr val="D85421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58001" y="1787870"/>
            <a:ext cx="4544605" cy="1170474"/>
          </a:xfrm>
          <a:prstGeom prst="rect">
            <a:avLst/>
          </a:prstGeom>
          <a:noFill/>
          <a:ln w="57150"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71685A"/>
                </a:solidFill>
                <a:latin typeface="Cambria" panose="02040503050406030204" pitchFamily="18" charset="0"/>
              </a:rPr>
              <a:t>Druge aktivnosti</a:t>
            </a:r>
            <a:endParaRPr lang="en-GB" b="1" dirty="0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0546" y="3199209"/>
            <a:ext cx="2004060" cy="2445783"/>
          </a:xfrm>
          <a:prstGeom prst="rect">
            <a:avLst/>
          </a:prstGeom>
          <a:noFill/>
          <a:ln w="57150">
            <a:solidFill>
              <a:srgbClr val="D854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err="1" smtClean="0">
                <a:solidFill>
                  <a:srgbClr val="71685A"/>
                </a:solidFill>
                <a:latin typeface="Cambria" panose="02040503050406030204" pitchFamily="18" charset="0"/>
              </a:rPr>
              <a:t>EKObum</a:t>
            </a:r>
            <a:r>
              <a:rPr lang="sl-SI" sz="1400" b="1" dirty="0" smtClean="0">
                <a:solidFill>
                  <a:srgbClr val="71685A"/>
                </a:solidFill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sl-SI" sz="1400" b="1" dirty="0" smtClean="0">
                <a:solidFill>
                  <a:srgbClr val="71685A"/>
                </a:solidFill>
                <a:latin typeface="Cambria" panose="02040503050406030204" pitchFamily="18" charset="0"/>
              </a:rPr>
              <a:t>predstavitev Pozor(!)ni za okolje</a:t>
            </a:r>
            <a:endParaRPr lang="en-GB" sz="1400" b="1" dirty="0">
              <a:solidFill>
                <a:srgbClr val="71685A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40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882" y="552824"/>
            <a:ext cx="6940280" cy="1047376"/>
          </a:xfrm>
        </p:spPr>
        <p:txBody>
          <a:bodyPr>
            <a:normAutofit fontScale="90000"/>
          </a:bodyPr>
          <a:lstStyle/>
          <a:p>
            <a:r>
              <a:rPr lang="sl-SI" sz="2800" dirty="0" smtClean="0"/>
              <a:t>Ključni dokumenti in viri informacij, ki bodo v pomoč pri izvedbi aktivnosti v okviru kampanje </a:t>
            </a:r>
            <a:endParaRPr lang="en-GB" sz="2800" dirty="0">
              <a:solidFill>
                <a:srgbClr val="FF000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58694187"/>
              </p:ext>
            </p:extLst>
          </p:nvPr>
        </p:nvGraphicFramePr>
        <p:xfrm>
          <a:off x="398215" y="1600200"/>
          <a:ext cx="8130149" cy="4565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915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dirty="0" err="1" smtClean="0"/>
              <a:t>Časovnica</a:t>
            </a:r>
            <a:r>
              <a:rPr lang="sl-SI" sz="4000" dirty="0" smtClean="0"/>
              <a:t> KAMPANJE V ŠOLSKEM LETU 2015/2016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8033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3419" y="574672"/>
            <a:ext cx="8068237" cy="1047376"/>
          </a:xfrm>
        </p:spPr>
        <p:txBody>
          <a:bodyPr>
            <a:normAutofit/>
          </a:bodyPr>
          <a:lstStyle/>
          <a:p>
            <a:r>
              <a:rPr lang="sl-SI" sz="2800" dirty="0" smtClean="0"/>
              <a:t>Okvirna </a:t>
            </a:r>
            <a:r>
              <a:rPr lang="sl-SI" sz="2800" dirty="0" err="1" smtClean="0"/>
              <a:t>časovnica</a:t>
            </a:r>
            <a:r>
              <a:rPr lang="sl-SI" sz="2800" dirty="0" smtClean="0"/>
              <a:t>: september-december 2015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656883"/>
              </p:ext>
            </p:extLst>
          </p:nvPr>
        </p:nvGraphicFramePr>
        <p:xfrm>
          <a:off x="654821" y="1754399"/>
          <a:ext cx="7368952" cy="38820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88937"/>
                <a:gridCol w="2295539"/>
                <a:gridCol w="1842238"/>
                <a:gridCol w="1842238"/>
              </a:tblGrid>
              <a:tr h="499121">
                <a:tc rowSpan="3">
                  <a:txBody>
                    <a:bodyPr/>
                    <a:lstStyle/>
                    <a:p>
                      <a:pPr algn="ctr"/>
                      <a:r>
                        <a:rPr lang="sl-SI" sz="1200" noProof="0" dirty="0" smtClean="0">
                          <a:latin typeface="Cambria" panose="02040503050406030204" pitchFamily="18" charset="0"/>
                        </a:rPr>
                        <a:t>2015</a:t>
                      </a:r>
                      <a:endParaRPr lang="sl-SI" sz="1200" noProof="0" dirty="0">
                        <a:latin typeface="Cambria" panose="02040503050406030204" pitchFamily="18" charset="0"/>
                      </a:endParaRPr>
                    </a:p>
                  </a:txBody>
                  <a:tcPr vert="vert270" anchor="ctr">
                    <a:solidFill>
                      <a:srgbClr val="55722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200" noProof="0" dirty="0" smtClean="0">
                          <a:latin typeface="Cambria" panose="02040503050406030204" pitchFamily="18" charset="0"/>
                        </a:rPr>
                        <a:t>Oktober</a:t>
                      </a:r>
                      <a:endParaRPr lang="sl-SI" sz="1200" noProof="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55722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200" noProof="0" dirty="0" smtClean="0">
                          <a:latin typeface="Cambria" panose="02040503050406030204" pitchFamily="18" charset="0"/>
                        </a:rPr>
                        <a:t>November</a:t>
                      </a:r>
                      <a:endParaRPr lang="sl-SI" sz="1200" noProof="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55722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200" noProof="0" dirty="0" smtClean="0">
                          <a:latin typeface="Cambria" panose="02040503050406030204" pitchFamily="18" charset="0"/>
                        </a:rPr>
                        <a:t>December</a:t>
                      </a:r>
                      <a:endParaRPr lang="sl-SI" sz="1200" noProof="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557221"/>
                    </a:solidFill>
                  </a:tcPr>
                </a:tc>
              </a:tr>
              <a:tr h="2939272">
                <a:tc vMerge="1">
                  <a:txBody>
                    <a:bodyPr/>
                    <a:lstStyle/>
                    <a:p>
                      <a:endParaRPr lang="en-GB" sz="12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557221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Začetna delavnica: </a:t>
                      </a:r>
                      <a:r>
                        <a:rPr kumimoji="0" lang="sl-SI" sz="1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četrtek, 1.10.2015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l-SI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Izpolnitev vprašalnika: </a:t>
                      </a:r>
                      <a:r>
                        <a:rPr kumimoji="0" lang="sl-SI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petek, 23.10.2015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l-SI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Sporočitev imen, priimkov in elektronskih naslovov </a:t>
                      </a:r>
                      <a:r>
                        <a:rPr kumimoji="0" lang="sl-SI" sz="1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EKOninj</a:t>
                      </a:r>
                      <a:r>
                        <a:rPr kumimoji="0" lang="sl-SI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: </a:t>
                      </a:r>
                      <a:r>
                        <a:rPr kumimoji="0" lang="sl-SI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petek, 23. oktobra 2015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l-SI" sz="1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aseline="0" noProof="0" dirty="0" smtClean="0">
                          <a:latin typeface="Cambria" panose="02040503050406030204" pitchFamily="18" charset="0"/>
                        </a:rPr>
                        <a:t>Zbiranje prijav partnerskih organizacij za izvedbo predavanj: </a:t>
                      </a:r>
                      <a:r>
                        <a:rPr lang="sl-SI" sz="1000" b="1" baseline="0" noProof="0" dirty="0" smtClean="0">
                          <a:latin typeface="Cambria" panose="02040503050406030204" pitchFamily="18" charset="0"/>
                        </a:rPr>
                        <a:t>predvidoma sredina oktobra</a:t>
                      </a:r>
                      <a:endParaRPr lang="sl-SI" sz="1000" b="1" noProof="0" dirty="0" smtClean="0">
                        <a:latin typeface="Cambria" panose="020405030504060302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1" noProof="0" dirty="0" smtClean="0">
                        <a:latin typeface="Cambria" panose="020405030504060302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noProof="0" dirty="0" smtClean="0">
                          <a:latin typeface="Cambria" panose="02040503050406030204" pitchFamily="18" charset="0"/>
                        </a:rPr>
                        <a:t>Izvajanje aktivnosti na šolah in dokumentiranje aktivnosti v </a:t>
                      </a:r>
                      <a:r>
                        <a:rPr lang="sl-SI" sz="1000" noProof="0" dirty="0" err="1" smtClean="0">
                          <a:latin typeface="Cambria" panose="02040503050406030204" pitchFamily="18" charset="0"/>
                        </a:rPr>
                        <a:t>EKOkotičku</a:t>
                      </a:r>
                      <a:r>
                        <a:rPr lang="sl-SI" sz="1000" noProof="0" dirty="0" smtClean="0">
                          <a:latin typeface="Cambria" panose="02040503050406030204" pitchFamily="18" charset="0"/>
                        </a:rPr>
                        <a:t> in pošiljanje</a:t>
                      </a:r>
                      <a:r>
                        <a:rPr lang="sl-SI" sz="1000" baseline="0" noProof="0" dirty="0" smtClean="0">
                          <a:latin typeface="Cambria" panose="02040503050406030204" pitchFamily="18" charset="0"/>
                        </a:rPr>
                        <a:t> materialov za objavo na </a:t>
                      </a:r>
                      <a:r>
                        <a:rPr lang="sl-SI" sz="1000" baseline="0" noProof="0" dirty="0" err="1" smtClean="0">
                          <a:latin typeface="Cambria" panose="02040503050406030204" pitchFamily="18" charset="0"/>
                        </a:rPr>
                        <a:t>Facebook</a:t>
                      </a:r>
                      <a:r>
                        <a:rPr lang="sl-SI" sz="1000" baseline="0" noProof="0" dirty="0" smtClean="0">
                          <a:latin typeface="Cambria" panose="02040503050406030204" pitchFamily="18" charset="0"/>
                        </a:rPr>
                        <a:t> stran kampanje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1" noProof="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557221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000" noProof="0" dirty="0" smtClean="0">
                          <a:latin typeface="Cambria" panose="02040503050406030204" pitchFamily="18" charset="0"/>
                        </a:rPr>
                        <a:t>Izvajanje aktivnosti na šolah in dokumentiranje aktivnosti v </a:t>
                      </a:r>
                      <a:r>
                        <a:rPr lang="sl-SI" sz="1000" noProof="0" dirty="0" err="1" smtClean="0">
                          <a:latin typeface="Cambria" panose="02040503050406030204" pitchFamily="18" charset="0"/>
                        </a:rPr>
                        <a:t>EKOkotičku</a:t>
                      </a:r>
                      <a:r>
                        <a:rPr lang="sl-SI" sz="1000" noProof="0" dirty="0" smtClean="0">
                          <a:latin typeface="Cambria" panose="02040503050406030204" pitchFamily="18" charset="0"/>
                        </a:rPr>
                        <a:t> in pošiljanje</a:t>
                      </a:r>
                      <a:r>
                        <a:rPr lang="sl-SI" sz="1000" baseline="0" noProof="0" dirty="0" smtClean="0">
                          <a:latin typeface="Cambria" panose="02040503050406030204" pitchFamily="18" charset="0"/>
                        </a:rPr>
                        <a:t> materialov za objavo na </a:t>
                      </a:r>
                      <a:r>
                        <a:rPr lang="sl-SI" sz="1000" baseline="0" noProof="0" dirty="0" err="1" smtClean="0">
                          <a:latin typeface="Cambria" panose="02040503050406030204" pitchFamily="18" charset="0"/>
                        </a:rPr>
                        <a:t>Facebook</a:t>
                      </a:r>
                      <a:r>
                        <a:rPr lang="sl-SI" sz="1000" baseline="0" noProof="0" dirty="0" smtClean="0">
                          <a:latin typeface="Cambria" panose="02040503050406030204" pitchFamily="18" charset="0"/>
                        </a:rPr>
                        <a:t> stran kampanje</a:t>
                      </a:r>
                    </a:p>
                    <a:p>
                      <a:endParaRPr lang="sl-SI" sz="1000" baseline="0" noProof="0" dirty="0" smtClean="0">
                        <a:latin typeface="Cambria" panose="020405030504060302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aseline="0" noProof="0" dirty="0" smtClean="0">
                          <a:latin typeface="Cambria" panose="02040503050406030204" pitchFamily="18" charset="0"/>
                        </a:rPr>
                        <a:t>Prijave šol na razpisana predavanja partnerskih organizacij: </a:t>
                      </a:r>
                      <a:r>
                        <a:rPr lang="sl-SI" sz="1000" b="1" baseline="0" noProof="0" dirty="0" smtClean="0">
                          <a:latin typeface="Cambria" panose="02040503050406030204" pitchFamily="18" charset="0"/>
                        </a:rPr>
                        <a:t>predvidoma sredina novembra</a:t>
                      </a:r>
                      <a:endParaRPr lang="sl-SI" sz="1000" b="1" noProof="0" dirty="0" smtClean="0">
                        <a:latin typeface="Cambria" panose="02040503050406030204" pitchFamily="18" charset="0"/>
                      </a:endParaRPr>
                    </a:p>
                    <a:p>
                      <a:endParaRPr lang="sl-SI" sz="1000" baseline="0" noProof="0" dirty="0" smtClean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557221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000" noProof="0" dirty="0" smtClean="0">
                          <a:latin typeface="Cambria" panose="02040503050406030204" pitchFamily="18" charset="0"/>
                        </a:rPr>
                        <a:t>Izvajanje aktivnosti na šolah in dokumentiranje aktivnosti v </a:t>
                      </a:r>
                      <a:r>
                        <a:rPr lang="sl-SI" sz="1000" noProof="0" dirty="0" err="1" smtClean="0">
                          <a:latin typeface="Cambria" panose="02040503050406030204" pitchFamily="18" charset="0"/>
                        </a:rPr>
                        <a:t>EKOkotičku</a:t>
                      </a:r>
                      <a:r>
                        <a:rPr lang="sl-SI" sz="1000" noProof="0" dirty="0" smtClean="0">
                          <a:latin typeface="Cambria" panose="02040503050406030204" pitchFamily="18" charset="0"/>
                        </a:rPr>
                        <a:t> in pošiljanje</a:t>
                      </a:r>
                      <a:r>
                        <a:rPr lang="sl-SI" sz="1000" baseline="0" noProof="0" dirty="0" smtClean="0">
                          <a:latin typeface="Cambria" panose="02040503050406030204" pitchFamily="18" charset="0"/>
                        </a:rPr>
                        <a:t> materialov za objavo na </a:t>
                      </a:r>
                      <a:r>
                        <a:rPr lang="sl-SI" sz="1000" baseline="0" noProof="0" dirty="0" err="1" smtClean="0">
                          <a:latin typeface="Cambria" panose="02040503050406030204" pitchFamily="18" charset="0"/>
                        </a:rPr>
                        <a:t>Facebook</a:t>
                      </a:r>
                      <a:r>
                        <a:rPr lang="sl-SI" sz="1000" baseline="0" noProof="0" dirty="0" smtClean="0">
                          <a:latin typeface="Cambria" panose="02040503050406030204" pitchFamily="18" charset="0"/>
                        </a:rPr>
                        <a:t> stran kampanje</a:t>
                      </a:r>
                      <a:endParaRPr lang="sl-SI" sz="1000" noProof="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557221">
                        <a:alpha val="74118"/>
                      </a:srgbClr>
                    </a:solidFill>
                  </a:tcPr>
                </a:tc>
              </a:tr>
              <a:tr h="443664">
                <a:tc vMerge="1">
                  <a:txBody>
                    <a:bodyPr/>
                    <a:lstStyle/>
                    <a:p>
                      <a:endParaRPr lang="en-GB" sz="12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557221">
                        <a:alpha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l-SI" sz="1000" noProof="0" dirty="0" smtClean="0">
                          <a:latin typeface="Cambria" panose="02040503050406030204" pitchFamily="18" charset="0"/>
                        </a:rPr>
                        <a:t>Pošiljanje e-</a:t>
                      </a:r>
                      <a:r>
                        <a:rPr lang="sl-SI" sz="1000" noProof="0" dirty="0" err="1" smtClean="0">
                          <a:latin typeface="Cambria" panose="02040503050406030204" pitchFamily="18" charset="0"/>
                        </a:rPr>
                        <a:t>obvestilnika</a:t>
                      </a:r>
                      <a:endParaRPr lang="sl-SI" sz="1000" noProof="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557221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557221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557221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44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881" y="556967"/>
            <a:ext cx="8068237" cy="1047376"/>
          </a:xfrm>
        </p:spPr>
        <p:txBody>
          <a:bodyPr>
            <a:normAutofit/>
          </a:bodyPr>
          <a:lstStyle/>
          <a:p>
            <a:r>
              <a:rPr lang="sl-SI" sz="2800" dirty="0" smtClean="0"/>
              <a:t>Okvirna </a:t>
            </a:r>
            <a:r>
              <a:rPr lang="sl-SI" sz="2800" dirty="0" err="1" smtClean="0"/>
              <a:t>časovnica</a:t>
            </a:r>
            <a:r>
              <a:rPr lang="sl-SI" sz="2800" dirty="0" smtClean="0"/>
              <a:t>: januar-maj 2016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362074"/>
              </p:ext>
            </p:extLst>
          </p:nvPr>
        </p:nvGraphicFramePr>
        <p:xfrm>
          <a:off x="245657" y="1514622"/>
          <a:ext cx="8360460" cy="46048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93410"/>
                <a:gridCol w="1393410"/>
                <a:gridCol w="1393410"/>
                <a:gridCol w="1393410"/>
                <a:gridCol w="1393410"/>
                <a:gridCol w="1393410"/>
              </a:tblGrid>
              <a:tr h="351215">
                <a:tc rowSpan="3">
                  <a:txBody>
                    <a:bodyPr/>
                    <a:lstStyle/>
                    <a:p>
                      <a:pPr algn="ctr"/>
                      <a:r>
                        <a:rPr lang="sl-SI" sz="1200" noProof="0" dirty="0" smtClean="0">
                          <a:latin typeface="Cambria" panose="02040503050406030204" pitchFamily="18" charset="0"/>
                        </a:rPr>
                        <a:t>2016</a:t>
                      </a:r>
                      <a:endParaRPr lang="sl-SI" sz="1200" noProof="0" dirty="0">
                        <a:latin typeface="Cambria" panose="02040503050406030204" pitchFamily="18" charset="0"/>
                      </a:endParaRPr>
                    </a:p>
                  </a:txBody>
                  <a:tcPr vert="vert270" anchor="ctr">
                    <a:solidFill>
                      <a:srgbClr val="71685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200" noProof="0" dirty="0" smtClean="0">
                          <a:latin typeface="Cambria" panose="02040503050406030204" pitchFamily="18" charset="0"/>
                        </a:rPr>
                        <a:t>Januar</a:t>
                      </a:r>
                      <a:endParaRPr lang="sl-SI" sz="1200" noProof="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71685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200" noProof="0" dirty="0" smtClean="0">
                          <a:latin typeface="Cambria" panose="02040503050406030204" pitchFamily="18" charset="0"/>
                        </a:rPr>
                        <a:t>Februar</a:t>
                      </a:r>
                      <a:endParaRPr lang="sl-SI" sz="1200" noProof="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71685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200" noProof="0" dirty="0" smtClean="0">
                          <a:latin typeface="Cambria" panose="02040503050406030204" pitchFamily="18" charset="0"/>
                        </a:rPr>
                        <a:t>Marec</a:t>
                      </a:r>
                      <a:endParaRPr lang="sl-SI" sz="1200" noProof="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71685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200" noProof="0" dirty="0" smtClean="0">
                          <a:latin typeface="Cambria" panose="02040503050406030204" pitchFamily="18" charset="0"/>
                        </a:rPr>
                        <a:t>April</a:t>
                      </a:r>
                      <a:endParaRPr lang="sl-SI" sz="1200" noProof="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71685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200" noProof="0" dirty="0" smtClean="0">
                          <a:latin typeface="Cambria" panose="02040503050406030204" pitchFamily="18" charset="0"/>
                        </a:rPr>
                        <a:t>Maj</a:t>
                      </a:r>
                      <a:endParaRPr lang="sl-SI" sz="1200" noProof="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71685A"/>
                    </a:solidFill>
                  </a:tcPr>
                </a:tc>
              </a:tr>
              <a:tr h="3941417">
                <a:tc vMerge="1">
                  <a:txBody>
                    <a:bodyPr/>
                    <a:lstStyle/>
                    <a:p>
                      <a:endParaRPr lang="en-GB" sz="12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557221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000" noProof="0" dirty="0" smtClean="0">
                          <a:latin typeface="Cambria" panose="02040503050406030204" pitchFamily="18" charset="0"/>
                        </a:rPr>
                        <a:t>Izvajanje aktivnosti na šolah in dokumentiranje aktivnosti v </a:t>
                      </a:r>
                      <a:r>
                        <a:rPr lang="sl-SI" sz="1000" noProof="0" dirty="0" err="1" smtClean="0">
                          <a:latin typeface="Cambria" panose="02040503050406030204" pitchFamily="18" charset="0"/>
                        </a:rPr>
                        <a:t>EKOkotičku</a:t>
                      </a:r>
                      <a:r>
                        <a:rPr lang="sl-SI" sz="1000" noProof="0" dirty="0" smtClean="0">
                          <a:latin typeface="Cambria" panose="02040503050406030204" pitchFamily="18" charset="0"/>
                        </a:rPr>
                        <a:t> in pošiljanje</a:t>
                      </a:r>
                      <a:r>
                        <a:rPr lang="sl-SI" sz="1000" baseline="0" noProof="0" dirty="0" smtClean="0">
                          <a:latin typeface="Cambria" panose="02040503050406030204" pitchFamily="18" charset="0"/>
                        </a:rPr>
                        <a:t> materialov za objavo na </a:t>
                      </a:r>
                      <a:r>
                        <a:rPr lang="sl-SI" sz="1000" baseline="0" noProof="0" dirty="0" err="1" smtClean="0">
                          <a:latin typeface="Cambria" panose="02040503050406030204" pitchFamily="18" charset="0"/>
                        </a:rPr>
                        <a:t>Facebook</a:t>
                      </a:r>
                      <a:r>
                        <a:rPr lang="sl-SI" sz="1000" baseline="0" noProof="0" dirty="0" smtClean="0">
                          <a:latin typeface="Cambria" panose="02040503050406030204" pitchFamily="18" charset="0"/>
                        </a:rPr>
                        <a:t> stran kampanje</a:t>
                      </a:r>
                      <a:endParaRPr lang="sl-SI" sz="1000" noProof="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71685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sl-SI" sz="1000" noProof="0" dirty="0" smtClean="0">
                          <a:latin typeface="Cambria" panose="02040503050406030204" pitchFamily="18" charset="0"/>
                        </a:rPr>
                        <a:t>Izvajanje aktivnosti na šolah in dokumentiranje aktivnosti v </a:t>
                      </a:r>
                      <a:r>
                        <a:rPr lang="sl-SI" sz="1000" noProof="0" dirty="0" err="1" smtClean="0">
                          <a:latin typeface="Cambria" panose="02040503050406030204" pitchFamily="18" charset="0"/>
                        </a:rPr>
                        <a:t>EKOkotičku</a:t>
                      </a:r>
                      <a:r>
                        <a:rPr lang="sl-SI" sz="1000" noProof="0" dirty="0" smtClean="0">
                          <a:latin typeface="Cambria" panose="02040503050406030204" pitchFamily="18" charset="0"/>
                        </a:rPr>
                        <a:t> in pošiljanje</a:t>
                      </a:r>
                      <a:r>
                        <a:rPr lang="sl-SI" sz="1000" baseline="0" noProof="0" dirty="0" smtClean="0">
                          <a:latin typeface="Cambria" panose="02040503050406030204" pitchFamily="18" charset="0"/>
                        </a:rPr>
                        <a:t> materialov za objavo na </a:t>
                      </a:r>
                      <a:r>
                        <a:rPr lang="sl-SI" sz="1000" baseline="0" noProof="0" dirty="0" err="1" smtClean="0">
                          <a:latin typeface="Cambria" panose="02040503050406030204" pitchFamily="18" charset="0"/>
                        </a:rPr>
                        <a:t>Facebook</a:t>
                      </a:r>
                      <a:r>
                        <a:rPr lang="sl-SI" sz="1000" baseline="0" noProof="0" dirty="0" smtClean="0">
                          <a:latin typeface="Cambria" panose="02040503050406030204" pitchFamily="18" charset="0"/>
                        </a:rPr>
                        <a:t> stran kampanje</a:t>
                      </a:r>
                      <a:endParaRPr lang="sl-SI" sz="1000" noProof="0" dirty="0" smtClean="0">
                        <a:latin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l-SI" sz="10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l-SI" sz="10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EKObum</a:t>
                      </a:r>
                      <a:r>
                        <a:rPr kumimoji="0" lang="sl-SI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 predstavitve aktivnosti v okviru partnerstva šol v PZO na informativnih dneh: </a:t>
                      </a:r>
                      <a:r>
                        <a:rPr kumimoji="0" lang="sl-SI" sz="1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petek in sobota, 12.-13.2.2015</a:t>
                      </a:r>
                    </a:p>
                  </a:txBody>
                  <a:tcPr>
                    <a:solidFill>
                      <a:srgbClr val="71685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sl-SI" sz="1000" noProof="0" dirty="0" smtClean="0">
                          <a:latin typeface="Cambria" panose="02040503050406030204" pitchFamily="18" charset="0"/>
                        </a:rPr>
                        <a:t>Izvajanje aktivnosti na šolah in dokumentiranje aktivnosti v </a:t>
                      </a:r>
                      <a:r>
                        <a:rPr lang="sl-SI" sz="1000" noProof="0" dirty="0" err="1" smtClean="0">
                          <a:latin typeface="Cambria" panose="02040503050406030204" pitchFamily="18" charset="0"/>
                        </a:rPr>
                        <a:t>EKOkotičku</a:t>
                      </a:r>
                      <a:r>
                        <a:rPr lang="sl-SI" sz="1000" noProof="0" dirty="0" smtClean="0">
                          <a:latin typeface="Cambria" panose="02040503050406030204" pitchFamily="18" charset="0"/>
                        </a:rPr>
                        <a:t> in pošiljanje</a:t>
                      </a:r>
                      <a:r>
                        <a:rPr lang="sl-SI" sz="1000" baseline="0" noProof="0" dirty="0" smtClean="0">
                          <a:latin typeface="Cambria" panose="02040503050406030204" pitchFamily="18" charset="0"/>
                        </a:rPr>
                        <a:t> materialov za objavo na </a:t>
                      </a:r>
                      <a:r>
                        <a:rPr lang="sl-SI" sz="1000" baseline="0" noProof="0" dirty="0" err="1" smtClean="0">
                          <a:latin typeface="Cambria" panose="02040503050406030204" pitchFamily="18" charset="0"/>
                        </a:rPr>
                        <a:t>Facebook</a:t>
                      </a:r>
                      <a:r>
                        <a:rPr lang="sl-SI" sz="1000" baseline="0" noProof="0" dirty="0" smtClean="0">
                          <a:latin typeface="Cambria" panose="02040503050406030204" pitchFamily="18" charset="0"/>
                        </a:rPr>
                        <a:t> stran kampanje</a:t>
                      </a:r>
                      <a:endParaRPr lang="sl-SI" sz="1000" noProof="0" dirty="0" smtClean="0">
                        <a:latin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sl-SI" sz="10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sl-SI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Rok za oddajo filma v okviru </a:t>
                      </a:r>
                      <a:r>
                        <a:rPr kumimoji="0" lang="sl-SI" sz="10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EKObum</a:t>
                      </a:r>
                      <a:r>
                        <a:rPr kumimoji="0" lang="sl-SI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 predstavitve: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sl-SI" sz="1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od torka, 1.3., do ponedeljka, 21.3.2015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sl-SI" sz="10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sl-SI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Pričetek glasovanja za najboljši film: </a:t>
                      </a:r>
                      <a:endParaRPr kumimoji="0" lang="sl-SI" sz="10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sl-SI" sz="1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torek, 29.3.2015</a:t>
                      </a:r>
                    </a:p>
                  </a:txBody>
                  <a:tcPr>
                    <a:solidFill>
                      <a:srgbClr val="71685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l-SI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Zaključek glasovanja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l-SI" sz="1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ponedeljek, 18.4.2015*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l-SI" sz="10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l-SI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Oddaja poglavja za </a:t>
                      </a:r>
                      <a:r>
                        <a:rPr kumimoji="0" lang="sl-SI" sz="10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EKOučbenik</a:t>
                      </a:r>
                      <a:r>
                        <a:rPr kumimoji="0" lang="sl-SI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sl-SI" sz="1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ponedeljek, 18.4.2015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sl-SI" sz="10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sl-SI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Izvedba raziskave FOV: </a:t>
                      </a:r>
                      <a:r>
                        <a:rPr kumimoji="0" lang="sl-SI" sz="1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predvidoma do sredine aprila </a:t>
                      </a:r>
                      <a:r>
                        <a:rPr kumimoji="0" lang="sl-SI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(točne informacije sledijo naknadno)</a:t>
                      </a:r>
                      <a:endParaRPr lang="sl-SI" sz="1000" b="0" i="0" noProof="0" dirty="0" smtClean="0">
                        <a:latin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l-SI" sz="10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l-SI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Šole proaktivno nadaljujejo z izvajanjem </a:t>
                      </a:r>
                      <a:r>
                        <a:rPr kumimoji="0" lang="sl-SI" sz="10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EKOaktivnosti</a:t>
                      </a:r>
                      <a:endParaRPr kumimoji="0" lang="sl-SI" sz="10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l-SI" sz="10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685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Zaključni dogodek posvečen Dnevu podnebnih sprememb: </a:t>
                      </a:r>
                      <a:r>
                        <a:rPr kumimoji="0" lang="sl-SI" sz="1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predvidoma v sredini maja </a:t>
                      </a:r>
                      <a:r>
                        <a:rPr kumimoji="0" lang="sl-SI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(točne informacije sledijo naknadno)</a:t>
                      </a:r>
                      <a:r>
                        <a:rPr kumimoji="0" lang="sl-SI" sz="1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l-SI" sz="10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l-SI" sz="10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Šole proaktivno nadaljujejo z izvajanjem </a:t>
                      </a:r>
                      <a:r>
                        <a:rPr kumimoji="0" lang="sl-SI" sz="10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EKOaktivnosti</a:t>
                      </a:r>
                      <a:endParaRPr kumimoji="0" lang="sl-SI" sz="10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l-SI" sz="10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685A">
                        <a:alpha val="80000"/>
                      </a:srgbClr>
                    </a:solidFill>
                  </a:tcPr>
                </a:tc>
              </a:tr>
              <a:tr h="312191">
                <a:tc vMerge="1">
                  <a:txBody>
                    <a:bodyPr/>
                    <a:lstStyle/>
                    <a:p>
                      <a:endParaRPr lang="en-GB" sz="12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557221">
                        <a:alpha val="20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sl-SI" sz="1000" noProof="0" dirty="0" smtClean="0">
                          <a:latin typeface="Cambria" panose="02040503050406030204" pitchFamily="18" charset="0"/>
                        </a:rPr>
                        <a:t>Pošiljanje e-</a:t>
                      </a:r>
                      <a:r>
                        <a:rPr lang="sl-SI" sz="1000" noProof="0" dirty="0" err="1" smtClean="0">
                          <a:latin typeface="Cambria" panose="02040503050406030204" pitchFamily="18" charset="0"/>
                        </a:rPr>
                        <a:t>obvestilnika</a:t>
                      </a:r>
                      <a:endParaRPr lang="sl-SI" sz="1000" noProof="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71685A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71685A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557221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557221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557221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6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7174" y="1488831"/>
            <a:ext cx="5006488" cy="5169877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sl-SI" b="1" dirty="0" smtClean="0"/>
              <a:t>ŠOLE</a:t>
            </a:r>
          </a:p>
          <a:p>
            <a:r>
              <a:rPr lang="sl-SI" dirty="0" smtClean="0"/>
              <a:t>Šole izvedejo </a:t>
            </a:r>
            <a:r>
              <a:rPr lang="sl-SI" b="1" dirty="0" err="1" smtClean="0"/>
              <a:t>EKObum</a:t>
            </a:r>
            <a:r>
              <a:rPr lang="sl-SI" b="1" dirty="0" smtClean="0"/>
              <a:t> predstavitev </a:t>
            </a:r>
            <a:r>
              <a:rPr lang="sl-SI" dirty="0" smtClean="0"/>
              <a:t>okoljske </a:t>
            </a:r>
            <a:r>
              <a:rPr lang="sl-SI" dirty="0"/>
              <a:t>drže šol devetošolcem na informativnih </a:t>
            </a:r>
            <a:r>
              <a:rPr lang="sl-SI" dirty="0" smtClean="0"/>
              <a:t>dneh. Dogajanje posnamejo in ga združijo v film z izseki drugih okoljskih aktivnosti tekom leta. </a:t>
            </a:r>
            <a:r>
              <a:rPr lang="sl-SI" b="1" dirty="0" smtClean="0"/>
              <a:t>Film je edini ocenjevani del kampanje.</a:t>
            </a:r>
          </a:p>
          <a:p>
            <a:r>
              <a:rPr lang="sl-SI" b="1" dirty="0" smtClean="0"/>
              <a:t>Osrednja </a:t>
            </a:r>
            <a:r>
              <a:rPr lang="sl-SI" b="1" dirty="0" err="1" smtClean="0"/>
              <a:t>netekmovalna</a:t>
            </a:r>
            <a:r>
              <a:rPr lang="sl-SI" b="1" dirty="0" smtClean="0"/>
              <a:t> aktivnost </a:t>
            </a:r>
            <a:r>
              <a:rPr lang="sl-SI" dirty="0" smtClean="0"/>
              <a:t>je izpolnjevanje vprašalnika, ki nadomesti pisanje </a:t>
            </a:r>
            <a:r>
              <a:rPr lang="sl-SI" dirty="0" err="1" smtClean="0"/>
              <a:t>EKOnačrta</a:t>
            </a:r>
            <a:r>
              <a:rPr lang="sl-SI" dirty="0" smtClean="0"/>
              <a:t>, urejanje </a:t>
            </a:r>
            <a:r>
              <a:rPr lang="sl-SI" dirty="0" err="1" smtClean="0"/>
              <a:t>EKOkotička</a:t>
            </a:r>
            <a:r>
              <a:rPr lang="sl-SI" dirty="0" smtClean="0"/>
              <a:t> in zapis najboljših aktivnosti za poglavje </a:t>
            </a:r>
            <a:r>
              <a:rPr lang="sl-SI" b="1" dirty="0" err="1" smtClean="0"/>
              <a:t>EKOučbenika</a:t>
            </a:r>
            <a:r>
              <a:rPr lang="sl-SI" dirty="0"/>
              <a:t>.</a:t>
            </a:r>
            <a:endParaRPr lang="sl-SI" dirty="0" smtClean="0"/>
          </a:p>
          <a:p>
            <a:r>
              <a:rPr lang="sl-SI" b="1" dirty="0" smtClean="0"/>
              <a:t>Promocija kampanje: </a:t>
            </a:r>
            <a:r>
              <a:rPr lang="sl-SI" dirty="0"/>
              <a:t>po lastnih kanalih </a:t>
            </a:r>
            <a:r>
              <a:rPr lang="sl-SI" dirty="0" smtClean="0"/>
              <a:t>širite informacije o kampanji (logotip </a:t>
            </a:r>
            <a:r>
              <a:rPr lang="sl-SI" dirty="0"/>
              <a:t>na spletni strani, novička o sodelovanju v šolskem glasilu ipd.)</a:t>
            </a:r>
          </a:p>
          <a:p>
            <a:r>
              <a:rPr lang="sl-SI" b="1" dirty="0" smtClean="0"/>
              <a:t>Naslednji pomembni mejniki:</a:t>
            </a:r>
          </a:p>
          <a:p>
            <a:pPr lvl="1"/>
            <a:r>
              <a:rPr lang="sl-SI" dirty="0" smtClean="0"/>
              <a:t>Imenovanje </a:t>
            </a:r>
            <a:r>
              <a:rPr lang="sl-SI" dirty="0" err="1" smtClean="0"/>
              <a:t>EKOninj</a:t>
            </a:r>
            <a:r>
              <a:rPr lang="sl-SI" dirty="0" smtClean="0"/>
              <a:t>: petek, 23. oktober</a:t>
            </a:r>
          </a:p>
          <a:p>
            <a:pPr lvl="1"/>
            <a:r>
              <a:rPr lang="sl-SI" dirty="0" smtClean="0"/>
              <a:t>Izpolnitev vprašalnika: petek, 23. oktober</a:t>
            </a:r>
          </a:p>
          <a:p>
            <a:pPr lvl="1"/>
            <a:r>
              <a:rPr lang="sl-SI" dirty="0" smtClean="0"/>
              <a:t>Prijava na predavanja v organizaciji partnerjev kampanje: sredina novembra</a:t>
            </a:r>
          </a:p>
          <a:p>
            <a:pPr lvl="1"/>
            <a:r>
              <a:rPr lang="sl-SI" dirty="0"/>
              <a:t>Proaktivno pošiljanje materiala za objavo na </a:t>
            </a:r>
            <a:r>
              <a:rPr lang="sl-SI" dirty="0" err="1"/>
              <a:t>Facebook</a:t>
            </a:r>
            <a:r>
              <a:rPr lang="sl-SI" dirty="0"/>
              <a:t> strani </a:t>
            </a:r>
            <a:r>
              <a:rPr lang="sl-SI" dirty="0" smtClean="0"/>
              <a:t>kampanje</a:t>
            </a:r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POVZTEK IN NASLEDNJI KORAKI</a:t>
            </a:r>
            <a:endParaRPr lang="en-GB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263662" y="1488831"/>
            <a:ext cx="3552092" cy="512469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sl-SI" sz="3800" b="1" dirty="0" smtClean="0"/>
              <a:t>PARTNERJI</a:t>
            </a:r>
            <a:endParaRPr lang="sl-SI" sz="3800" b="1" dirty="0"/>
          </a:p>
          <a:p>
            <a:r>
              <a:rPr lang="sl-SI" sz="3800" dirty="0" smtClean="0"/>
              <a:t>Partnerji so z organizacijo </a:t>
            </a:r>
            <a:r>
              <a:rPr lang="sl-SI" sz="3800" b="1" dirty="0" smtClean="0"/>
              <a:t>lastnih predavanj</a:t>
            </a:r>
            <a:r>
              <a:rPr lang="sl-SI" sz="3800" dirty="0" smtClean="0"/>
              <a:t> aktiven člen kampanje.</a:t>
            </a:r>
          </a:p>
          <a:p>
            <a:r>
              <a:rPr lang="sl-SI" sz="3800" dirty="0" smtClean="0"/>
              <a:t>Kot </a:t>
            </a:r>
            <a:r>
              <a:rPr lang="sl-SI" sz="3800" b="1" dirty="0" smtClean="0"/>
              <a:t>člani </a:t>
            </a:r>
            <a:r>
              <a:rPr lang="sl-SI" sz="3800" b="1" dirty="0" err="1" smtClean="0"/>
              <a:t>EKOmisije</a:t>
            </a:r>
            <a:r>
              <a:rPr lang="sl-SI" sz="3800" b="1" dirty="0" smtClean="0"/>
              <a:t> </a:t>
            </a:r>
            <a:r>
              <a:rPr lang="sl-SI" sz="3800" dirty="0" smtClean="0"/>
              <a:t>ocenjujejo filme v okviru </a:t>
            </a:r>
            <a:r>
              <a:rPr lang="sl-SI" sz="3800" dirty="0" err="1" smtClean="0"/>
              <a:t>EKOtekmovanja</a:t>
            </a:r>
            <a:r>
              <a:rPr lang="sl-SI" sz="3800" dirty="0" smtClean="0"/>
              <a:t>.</a:t>
            </a:r>
          </a:p>
          <a:p>
            <a:r>
              <a:rPr lang="sl-SI" sz="3800" b="1" dirty="0"/>
              <a:t>Promocija </a:t>
            </a:r>
            <a:r>
              <a:rPr lang="sl-SI" sz="3800" b="1" dirty="0" smtClean="0"/>
              <a:t>kampanje: </a:t>
            </a:r>
            <a:r>
              <a:rPr lang="sl-SI" sz="3800" dirty="0"/>
              <a:t>po lastnih kanalih </a:t>
            </a:r>
            <a:r>
              <a:rPr lang="sl-SI" sz="3800" dirty="0" smtClean="0"/>
              <a:t>širite informacije o kampanji (logotip </a:t>
            </a:r>
            <a:r>
              <a:rPr lang="sl-SI" sz="3800" dirty="0"/>
              <a:t>na spletni strani, novička o </a:t>
            </a:r>
            <a:r>
              <a:rPr lang="sl-SI" sz="3800" dirty="0" smtClean="0"/>
              <a:t>partnerstvu v e-glasilih, brošurah </a:t>
            </a:r>
            <a:r>
              <a:rPr lang="sl-SI" sz="3800" dirty="0"/>
              <a:t>ipd.)</a:t>
            </a:r>
          </a:p>
          <a:p>
            <a:r>
              <a:rPr lang="sl-SI" sz="3800" b="1" dirty="0" smtClean="0"/>
              <a:t>Naslednji pomembni koraki: </a:t>
            </a:r>
          </a:p>
          <a:p>
            <a:pPr lvl="1"/>
            <a:r>
              <a:rPr lang="sl-SI" sz="3200" dirty="0" smtClean="0"/>
              <a:t>Odziv na poslano povabilo in sporočitev števila izvedenih predavanj na šolah, tem in predavateljev: sredina </a:t>
            </a:r>
            <a:r>
              <a:rPr lang="sl-SI" sz="3200" dirty="0"/>
              <a:t>oktobra</a:t>
            </a:r>
          </a:p>
          <a:p>
            <a:pPr lvl="1"/>
            <a:r>
              <a:rPr lang="sl-SI" sz="3200" dirty="0"/>
              <a:t>Proaktivno pošiljanje materiala za objavo na </a:t>
            </a:r>
            <a:r>
              <a:rPr lang="sl-SI" sz="3200" dirty="0" err="1"/>
              <a:t>Facebook</a:t>
            </a:r>
            <a:r>
              <a:rPr lang="sl-SI" sz="3200" dirty="0"/>
              <a:t> strani kampanje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43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VAŠI predlogi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9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882" y="1778000"/>
            <a:ext cx="8172364" cy="4265689"/>
          </a:xfrm>
        </p:spPr>
        <p:txBody>
          <a:bodyPr>
            <a:normAutofit/>
          </a:bodyPr>
          <a:lstStyle/>
          <a:p>
            <a:r>
              <a:rPr lang="sl-SI" dirty="0" smtClean="0"/>
              <a:t>Informacije </a:t>
            </a:r>
            <a:r>
              <a:rPr lang="sl-SI" dirty="0"/>
              <a:t>v </a:t>
            </a:r>
            <a:r>
              <a:rPr lang="sl-SI" dirty="0" smtClean="0"/>
              <a:t>zvezi s </a:t>
            </a:r>
            <a:r>
              <a:rPr lang="sl-SI" dirty="0"/>
              <a:t>kampanjo </a:t>
            </a:r>
            <a:r>
              <a:rPr lang="sl-SI" dirty="0" smtClean="0"/>
              <a:t>Pozor(!)ni za okolje so objavljene tudi na </a:t>
            </a:r>
            <a:r>
              <a:rPr lang="sl-SI" dirty="0"/>
              <a:t>spletnem mestu </a:t>
            </a:r>
            <a:r>
              <a:rPr lang="sl-SI" dirty="0" err="1" smtClean="0">
                <a:hlinkClick r:id="rId2"/>
              </a:rPr>
              <a:t>www</a:t>
            </a:r>
            <a:r>
              <a:rPr lang="sl-SI" dirty="0" smtClean="0">
                <a:hlinkClick r:id="rId2"/>
              </a:rPr>
              <a:t>.</a:t>
            </a:r>
            <a:r>
              <a:rPr lang="sl-SI" dirty="0" err="1" smtClean="0">
                <a:hlinkClick r:id="rId2"/>
              </a:rPr>
              <a:t>pozornizaokolje</a:t>
            </a:r>
            <a:r>
              <a:rPr lang="sl-SI" dirty="0" smtClean="0">
                <a:hlinkClick r:id="rId2"/>
              </a:rPr>
              <a:t>.si</a:t>
            </a:r>
            <a:r>
              <a:rPr lang="sl-SI" dirty="0" smtClean="0"/>
              <a:t>.  Preverite tudi zavihek za partnerje. 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  <a:p>
            <a:r>
              <a:rPr lang="sl-SI" dirty="0" smtClean="0"/>
              <a:t>Vljudno </a:t>
            </a:r>
            <a:r>
              <a:rPr lang="sl-SI" dirty="0" smtClean="0"/>
              <a:t>vas vabimo, da nam </a:t>
            </a:r>
            <a:r>
              <a:rPr lang="sl-SI" dirty="0" smtClean="0"/>
              <a:t>sporočite morebitne </a:t>
            </a:r>
            <a:r>
              <a:rPr lang="sl-SI" dirty="0" smtClean="0"/>
              <a:t>predloge za izvedbo letošnje kampanje</a:t>
            </a:r>
            <a:r>
              <a:rPr lang="sl-SI" dirty="0"/>
              <a:t> </a:t>
            </a:r>
            <a:r>
              <a:rPr lang="sl-SI" dirty="0" smtClean="0"/>
              <a:t>na </a:t>
            </a:r>
            <a:r>
              <a:rPr lang="sl-SI" dirty="0"/>
              <a:t>naslov </a:t>
            </a:r>
            <a:r>
              <a:rPr lang="sl-SI" dirty="0" err="1" smtClean="0">
                <a:hlinkClick r:id="rId3"/>
              </a:rPr>
              <a:t>milena</a:t>
            </a:r>
            <a:r>
              <a:rPr lang="sl-SI" dirty="0" smtClean="0">
                <a:hlinkClick r:id="rId3"/>
              </a:rPr>
              <a:t>.</a:t>
            </a:r>
            <a:r>
              <a:rPr lang="sl-SI" dirty="0" err="1" smtClean="0">
                <a:hlinkClick r:id="rId3"/>
              </a:rPr>
              <a:t>prsa</a:t>
            </a:r>
            <a:r>
              <a:rPr lang="sl-SI" dirty="0" smtClean="0">
                <a:hlinkClick r:id="rId3"/>
              </a:rPr>
              <a:t>@pristop.si</a:t>
            </a:r>
            <a:r>
              <a:rPr lang="sl-SI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Vaše mnenje šteje!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89459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Hvala </a:t>
            </a:r>
            <a:br>
              <a:rPr lang="sl-SI" dirty="0" smtClean="0"/>
            </a:br>
            <a:r>
              <a:rPr lang="sl-SI" sz="3200" dirty="0" smtClean="0"/>
              <a:t>za vašo zavzetost za sodelovanje in doprinos k zmanjševanju </a:t>
            </a:r>
            <a:br>
              <a:rPr lang="sl-SI" sz="3200" dirty="0" smtClean="0"/>
            </a:br>
            <a:r>
              <a:rPr lang="sl-SI" sz="3200" dirty="0" err="1" smtClean="0"/>
              <a:t>og</a:t>
            </a:r>
            <a:r>
              <a:rPr lang="sl-SI" sz="3200" dirty="0" err="1" smtClean="0"/>
              <a:t>ljičnega</a:t>
            </a:r>
            <a:r>
              <a:rPr lang="sl-SI" sz="3200" dirty="0" smtClean="0"/>
              <a:t> odtisa!</a:t>
            </a:r>
            <a:r>
              <a:rPr lang="sl-SI" sz="3200" dirty="0" smtClean="0">
                <a:sym typeface="Wingdings" panose="05000000000000000000" pitchFamily="2" charset="2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392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b="1" dirty="0" smtClean="0"/>
              <a:t>Smernice in cilji kampanje </a:t>
            </a:r>
          </a:p>
          <a:p>
            <a:r>
              <a:rPr lang="sl-SI" b="1" dirty="0" smtClean="0"/>
              <a:t>Koncept kampanje </a:t>
            </a:r>
          </a:p>
          <a:p>
            <a:r>
              <a:rPr lang="sl-SI" b="1" dirty="0" smtClean="0"/>
              <a:t>Časovnica aktivnosti</a:t>
            </a:r>
          </a:p>
          <a:p>
            <a:r>
              <a:rPr lang="sl-SI" b="1" dirty="0" smtClean="0"/>
              <a:t>Razprava</a:t>
            </a:r>
            <a:endParaRPr lang="sl-SI" b="1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Kako bo potekala kampanja v šolskem </a:t>
            </a:r>
            <a:r>
              <a:rPr lang="sl-SI" sz="2800" dirty="0"/>
              <a:t>letu </a:t>
            </a:r>
            <a:r>
              <a:rPr lang="sl-SI" sz="2800" dirty="0" smtClean="0"/>
              <a:t>2015/2016? 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dirty="0" smtClean="0"/>
              <a:t>Smernice in cilji kampanje v šolskem letu 2015/2016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5903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l-SI" sz="2800" dirty="0" smtClean="0"/>
              <a:t>Dijaki bodo šesto leto zapored okoljsko aktivni pod </a:t>
            </a:r>
            <a:r>
              <a:rPr lang="sl-SI" sz="2800" dirty="0"/>
              <a:t>krovno </a:t>
            </a:r>
            <a:r>
              <a:rPr lang="sl-SI" sz="2800" dirty="0" smtClean="0"/>
              <a:t>temo ZMANJŠEVANJE OGLJIČNEGA ODTISA</a:t>
            </a:r>
            <a:endParaRPr lang="sl-SI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7954367"/>
              </p:ext>
            </p:extLst>
          </p:nvPr>
        </p:nvGraphicFramePr>
        <p:xfrm>
          <a:off x="537881" y="1600200"/>
          <a:ext cx="6862526" cy="5035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79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526" y="571494"/>
            <a:ext cx="7384473" cy="1047376"/>
          </a:xfrm>
        </p:spPr>
        <p:txBody>
          <a:bodyPr>
            <a:noAutofit/>
          </a:bodyPr>
          <a:lstStyle/>
          <a:p>
            <a:pPr algn="ctr"/>
            <a:r>
              <a:rPr lang="sl-SI" sz="2800" dirty="0" smtClean="0"/>
              <a:t>SKUPAJ spodbujamo </a:t>
            </a:r>
            <a:r>
              <a:rPr lang="sl-SI" sz="2800" dirty="0"/>
              <a:t>inovativne in </a:t>
            </a:r>
            <a:r>
              <a:rPr lang="sl-SI" sz="2800" dirty="0" smtClean="0"/>
              <a:t/>
            </a:r>
            <a:br>
              <a:rPr lang="sl-SI" sz="2800" dirty="0" smtClean="0"/>
            </a:br>
            <a:r>
              <a:rPr lang="sl-SI" sz="2800" dirty="0" smtClean="0"/>
              <a:t>kreativne aktivnosti slovenskih dijakov v boju za zmanjšanje </a:t>
            </a:r>
            <a:r>
              <a:rPr lang="sl-SI" sz="2800" dirty="0"/>
              <a:t>ogljičnega </a:t>
            </a:r>
            <a:r>
              <a:rPr lang="sl-SI" sz="2800" dirty="0" smtClean="0"/>
              <a:t>odtisa! </a:t>
            </a:r>
            <a:endParaRPr lang="en-GB" sz="28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91766958"/>
              </p:ext>
            </p:extLst>
          </p:nvPr>
        </p:nvGraphicFramePr>
        <p:xfrm>
          <a:off x="537880" y="1807309"/>
          <a:ext cx="743381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164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2800" dirty="0" smtClean="0"/>
              <a:t>Z gibanjem za zmanjševanje </a:t>
            </a:r>
            <a:r>
              <a:rPr lang="sl-SI" sz="2800" dirty="0" err="1" smtClean="0"/>
              <a:t>ogljičnega</a:t>
            </a:r>
            <a:r>
              <a:rPr lang="sl-SI" sz="2800" dirty="0" smtClean="0"/>
              <a:t> odtisa s kampanjo zasledujemo štiri cilje</a:t>
            </a:r>
            <a:endParaRPr lang="en-GB" sz="2800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42862001"/>
              </p:ext>
            </p:extLst>
          </p:nvPr>
        </p:nvGraphicFramePr>
        <p:xfrm>
          <a:off x="955343" y="1610057"/>
          <a:ext cx="6810233" cy="4490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050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636740"/>
              </p:ext>
            </p:extLst>
          </p:nvPr>
        </p:nvGraphicFramePr>
        <p:xfrm>
          <a:off x="1008185" y="1524000"/>
          <a:ext cx="6495199" cy="4519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8944" y="412181"/>
            <a:ext cx="71244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557221"/>
                </a:solidFill>
                <a:latin typeface="Cambria"/>
                <a:ea typeface="+mj-ea"/>
                <a:cs typeface="Cambria"/>
              </a:rPr>
              <a:t>Kampanja </a:t>
            </a:r>
            <a:r>
              <a:rPr lang="sl-SI" sz="2800" b="1" dirty="0" smtClean="0">
                <a:solidFill>
                  <a:srgbClr val="557221"/>
                </a:solidFill>
                <a:latin typeface="Cambria"/>
                <a:ea typeface="+mj-ea"/>
                <a:cs typeface="Cambria"/>
              </a:rPr>
              <a:t>2015/16 združuje </a:t>
            </a:r>
            <a:endParaRPr lang="sl-SI" sz="2800" b="1" dirty="0">
              <a:solidFill>
                <a:srgbClr val="557221"/>
              </a:solidFill>
              <a:latin typeface="Cambria"/>
              <a:ea typeface="+mj-ea"/>
              <a:cs typeface="Cambria"/>
            </a:endParaRPr>
          </a:p>
          <a:p>
            <a:r>
              <a:rPr lang="sl-SI" sz="2800" b="1" dirty="0">
                <a:solidFill>
                  <a:srgbClr val="557221"/>
                </a:solidFill>
                <a:latin typeface="Cambria"/>
                <a:ea typeface="+mj-ea"/>
                <a:cs typeface="Cambria"/>
              </a:rPr>
              <a:t>partnerske organizacije iz vse Slovenije</a:t>
            </a:r>
          </a:p>
        </p:txBody>
      </p:sp>
    </p:spTree>
    <p:extLst>
      <p:ext uri="{BB962C8B-B14F-4D97-AF65-F5344CB8AC3E}">
        <p14:creationId xmlns:p14="http://schemas.microsoft.com/office/powerpoint/2010/main" val="21801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51164</TotalTime>
  <Words>3081</Words>
  <Application>Microsoft Office PowerPoint</Application>
  <PresentationFormat>On-screen Show (4:3)</PresentationFormat>
  <Paragraphs>400</Paragraphs>
  <Slides>39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ZAČETEK KAMPANJE 2015/2016   ZAPISNIK S srečanja MENTORJEV IN PARTNERJEV</vt:lpstr>
      <vt:lpstr>Prisotni na začetnem srečanju</vt:lpstr>
      <vt:lpstr>Kako bo potekala kampanja v šolskem letu 2015/2016? </vt:lpstr>
      <vt:lpstr>Smernice in cilji kampanje v šolskem letu 2015/2016</vt:lpstr>
      <vt:lpstr>Dijaki bodo šesto leto zapored okoljsko aktivni pod krovno temo ZMANJŠEVANJE OGLJIČNEGA ODTISA</vt:lpstr>
      <vt:lpstr>SKUPAJ spodbujamo inovativne in  kreativne aktivnosti slovenskih dijakov v boju za zmanjšanje ogljičnega odtisa! </vt:lpstr>
      <vt:lpstr>Z gibanjem za zmanjševanje ogljičnega odtisa s kampanjo zasledujemo štiri cilje</vt:lpstr>
      <vt:lpstr>PowerPoint Presentation</vt:lpstr>
      <vt:lpstr>Ključni akterji v boju za čisto in urejeno okolje ostajajo EKOninje</vt:lpstr>
      <vt:lpstr>Koncept kampanje 2015/16</vt:lpstr>
      <vt:lpstr>Shema kampanje 2015/2016</vt:lpstr>
      <vt:lpstr>Predstavitev poteka aktivnosti v okviru EKOnačrta – izpolnjenega vprašalnika</vt:lpstr>
      <vt:lpstr>Osrednja netekmovalna aktivnost kampanje je načrtovanje in izvedba aktivnosti za zmanjševanje ogljičnega odtisa ter priprava poglavja za EKOučbenik</vt:lpstr>
      <vt:lpstr>Šole se predstavijo s pripravo poglavja za EKOučbenik Pozor(!)ni za okolje, je trajen dokaz prizadevanj nacionalnega gibanja</vt:lpstr>
      <vt:lpstr>Mesečni e-obvestilnik opominja na ključna področja zmanjševanja ogljičnega odtisa</vt:lpstr>
      <vt:lpstr>Tematski koledar je vodilo za raznolike aktivnosti za zmanjševanje ogljičnega odtisa</vt:lpstr>
      <vt:lpstr>Aktivnosti v okviru EKOnačrta se ne ocenjujejo</vt:lpstr>
      <vt:lpstr>Predstavitev poteka aktivnosti v okviru EKOdneva</vt:lpstr>
      <vt:lpstr>Na EKObum predstavitvi dijaki s kampanjo seznanijo devetošolce</vt:lpstr>
      <vt:lpstr>Na EKObum predstavitvi v času informativnih dni šolski ambasadorji kampanje odgovoren odnos do okolja predstavijo devetošolcem</vt:lpstr>
      <vt:lpstr> Priprava enominutnega filma z izseki EKObum predstavitve in drugimi posnetki okoljskih aktivnosti šole je osrednja tekmovalna aktivnost kampanje</vt:lpstr>
      <vt:lpstr>Film o dogajanju na EKObum predstavitvi je edini ocenjevani del kampanje</vt:lpstr>
      <vt:lpstr>Preplet raznolikih aktivnostih kampanje in razvrstitev šol v kategorije uspešnosti</vt:lpstr>
      <vt:lpstr>Vloga raziskave o odnosu dijakov do okolja (FOV)</vt:lpstr>
      <vt:lpstr>Raziskava razkriva okoljsko osveščenost dijakov </vt:lpstr>
      <vt:lpstr>Odgovorno ravnanje je v domeni vsakega izmed nas</vt:lpstr>
      <vt:lpstr>Vloga dogodkov v kampanji 2015/2016</vt:lpstr>
      <vt:lpstr>Partnerji so s predavanji med šolskim letom aktiven člen kampanje </vt:lpstr>
      <vt:lpstr>Izid in predstavitev EKOučbenika na zaključnem dogodku je rezultat gibanja dijakov za zmanjšanje ogljičnega odtisa</vt:lpstr>
      <vt:lpstr>Komuniciranje prednosti kampanje v šolskem letu 2015/2016</vt:lpstr>
      <vt:lpstr>Ključni dokumenti in viri informacij, ki bodo v pomoč pri izvedbi aktivnosti v okviru kampanje </vt:lpstr>
      <vt:lpstr>Časovnica KAMPANJE V ŠOLSKEM LETU 2015/2016</vt:lpstr>
      <vt:lpstr>Okvirna časovnica: september-december 2015</vt:lpstr>
      <vt:lpstr>Okvirna časovnica: januar-maj 2016</vt:lpstr>
      <vt:lpstr>POVZTEK IN NASLEDNJI KORAKI</vt:lpstr>
      <vt:lpstr>VAŠI predlogi</vt:lpstr>
      <vt:lpstr>Vaše mnenje šteje!</vt:lpstr>
      <vt:lpstr>Hvala  za vašo zavzetost za sodelovanje in doprinos k zmanjševanju  ogljičnega odtisa!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Milena Prša</cp:lastModifiedBy>
  <cp:revision>853</cp:revision>
  <cp:lastPrinted>2015-09-23T11:51:17Z</cp:lastPrinted>
  <dcterms:created xsi:type="dcterms:W3CDTF">2010-04-12T23:12:02Z</dcterms:created>
  <dcterms:modified xsi:type="dcterms:W3CDTF">2015-10-07T07:09:54Z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